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9" r:id="rId2"/>
    <p:sldId id="257" r:id="rId3"/>
    <p:sldId id="285" r:id="rId4"/>
    <p:sldId id="260" r:id="rId5"/>
    <p:sldId id="262" r:id="rId6"/>
    <p:sldId id="261"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CC"/>
    <a:srgbClr val="FFCCFF"/>
    <a:srgbClr val="FF99FF"/>
    <a:srgbClr val="CCFFFF"/>
    <a:srgbClr val="66FFFF"/>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p:scale>
          <a:sx n="80" d="100"/>
          <a:sy n="80" d="100"/>
        </p:scale>
        <p:origin x="-16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usqgmh1\Documents\Other%20Files\Excel%20Files\RESEARCH\Other\Europe%20GDP%201-20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03481032164187E-2"/>
          <c:y val="4.0908478247095488E-2"/>
          <c:w val="0.85959572091903491"/>
          <c:h val="0.85607092855567324"/>
        </c:manualLayout>
      </c:layout>
      <c:scatterChart>
        <c:scatterStyle val="smoothMarker"/>
        <c:varyColors val="0"/>
        <c:ser>
          <c:idx val="2"/>
          <c:order val="0"/>
          <c:tx>
            <c:strRef>
              <c:f>Sheet5!$A$6</c:f>
              <c:strCache>
                <c:ptCount val="1"/>
                <c:pt idx="0">
                  <c:v>Italy</c:v>
                </c:pt>
              </c:strCache>
            </c:strRef>
          </c:tx>
          <c:spPr>
            <a:ln>
              <a:solidFill>
                <a:srgbClr val="FF0000"/>
              </a:solidFill>
              <a:prstDash val="sysDot"/>
            </a:ln>
          </c:spPr>
          <c:marker>
            <c:symbol val="none"/>
          </c:marker>
          <c:xVal>
            <c:numRef>
              <c:f>Sheet5!$B$3:$L$3</c:f>
              <c:numCache>
                <c:formatCode>General</c:formatCode>
                <c:ptCount val="11"/>
                <c:pt idx="0">
                  <c:v>1</c:v>
                </c:pt>
                <c:pt idx="1">
                  <c:v>1000</c:v>
                </c:pt>
                <c:pt idx="2">
                  <c:v>1500</c:v>
                </c:pt>
                <c:pt idx="3">
                  <c:v>1600</c:v>
                </c:pt>
                <c:pt idx="4">
                  <c:v>1700</c:v>
                </c:pt>
                <c:pt idx="5">
                  <c:v>1820</c:v>
                </c:pt>
                <c:pt idx="6">
                  <c:v>1870</c:v>
                </c:pt>
                <c:pt idx="7">
                  <c:v>1913</c:v>
                </c:pt>
                <c:pt idx="8">
                  <c:v>1950</c:v>
                </c:pt>
                <c:pt idx="9">
                  <c:v>1973</c:v>
                </c:pt>
                <c:pt idx="10">
                  <c:v>2003</c:v>
                </c:pt>
              </c:numCache>
            </c:numRef>
          </c:xVal>
          <c:yVal>
            <c:numRef>
              <c:f>Sheet5!$B$6:$L$6</c:f>
              <c:numCache>
                <c:formatCode>General</c:formatCode>
                <c:ptCount val="11"/>
                <c:pt idx="0">
                  <c:v>809</c:v>
                </c:pt>
                <c:pt idx="1">
                  <c:v>450</c:v>
                </c:pt>
                <c:pt idx="2" formatCode="#,##0">
                  <c:v>1100</c:v>
                </c:pt>
                <c:pt idx="3" formatCode="#,##0">
                  <c:v>1100</c:v>
                </c:pt>
                <c:pt idx="4" formatCode="#,##0">
                  <c:v>1100</c:v>
                </c:pt>
                <c:pt idx="5" formatCode="#,##0">
                  <c:v>1117</c:v>
                </c:pt>
                <c:pt idx="6" formatCode="#,##0">
                  <c:v>1499</c:v>
                </c:pt>
                <c:pt idx="7" formatCode="#,##0">
                  <c:v>2564</c:v>
                </c:pt>
                <c:pt idx="8" formatCode="#,##0">
                  <c:v>3502</c:v>
                </c:pt>
                <c:pt idx="9" formatCode="#,##0">
                  <c:v>10634</c:v>
                </c:pt>
                <c:pt idx="10" formatCode="#,##0">
                  <c:v>19151</c:v>
                </c:pt>
              </c:numCache>
            </c:numRef>
          </c:yVal>
          <c:smooth val="1"/>
        </c:ser>
        <c:ser>
          <c:idx val="3"/>
          <c:order val="1"/>
          <c:tx>
            <c:strRef>
              <c:f>Sheet5!$A$7</c:f>
              <c:strCache>
                <c:ptCount val="1"/>
                <c:pt idx="0">
                  <c:v>Netherlands</c:v>
                </c:pt>
              </c:strCache>
            </c:strRef>
          </c:tx>
          <c:spPr>
            <a:ln>
              <a:solidFill>
                <a:schemeClr val="tx1"/>
              </a:solidFill>
              <a:prstDash val="dash"/>
            </a:ln>
          </c:spPr>
          <c:marker>
            <c:symbol val="none"/>
          </c:marker>
          <c:xVal>
            <c:numRef>
              <c:f>Sheet5!$B$3:$L$3</c:f>
              <c:numCache>
                <c:formatCode>General</c:formatCode>
                <c:ptCount val="11"/>
                <c:pt idx="0">
                  <c:v>1</c:v>
                </c:pt>
                <c:pt idx="1">
                  <c:v>1000</c:v>
                </c:pt>
                <c:pt idx="2">
                  <c:v>1500</c:v>
                </c:pt>
                <c:pt idx="3">
                  <c:v>1600</c:v>
                </c:pt>
                <c:pt idx="4">
                  <c:v>1700</c:v>
                </c:pt>
                <c:pt idx="5">
                  <c:v>1820</c:v>
                </c:pt>
                <c:pt idx="6">
                  <c:v>1870</c:v>
                </c:pt>
                <c:pt idx="7">
                  <c:v>1913</c:v>
                </c:pt>
                <c:pt idx="8">
                  <c:v>1950</c:v>
                </c:pt>
                <c:pt idx="9">
                  <c:v>1973</c:v>
                </c:pt>
                <c:pt idx="10">
                  <c:v>2003</c:v>
                </c:pt>
              </c:numCache>
            </c:numRef>
          </c:xVal>
          <c:yVal>
            <c:numRef>
              <c:f>Sheet5!$B$7:$L$7</c:f>
              <c:numCache>
                <c:formatCode>General</c:formatCode>
                <c:ptCount val="11"/>
                <c:pt idx="0">
                  <c:v>425</c:v>
                </c:pt>
                <c:pt idx="1">
                  <c:v>425</c:v>
                </c:pt>
                <c:pt idx="2">
                  <c:v>761</c:v>
                </c:pt>
                <c:pt idx="3" formatCode="#,##0">
                  <c:v>1381</c:v>
                </c:pt>
                <c:pt idx="4" formatCode="#,##0">
                  <c:v>2130</c:v>
                </c:pt>
                <c:pt idx="5" formatCode="#,##0">
                  <c:v>1838</c:v>
                </c:pt>
                <c:pt idx="6" formatCode="#,##0">
                  <c:v>2757</c:v>
                </c:pt>
                <c:pt idx="7" formatCode="#,##0">
                  <c:v>4049</c:v>
                </c:pt>
                <c:pt idx="8" formatCode="#,##0">
                  <c:v>5996</c:v>
                </c:pt>
                <c:pt idx="9" formatCode="#,##0">
                  <c:v>13082</c:v>
                </c:pt>
                <c:pt idx="10" formatCode="#,##0">
                  <c:v>21480</c:v>
                </c:pt>
              </c:numCache>
            </c:numRef>
          </c:yVal>
          <c:smooth val="1"/>
        </c:ser>
        <c:ser>
          <c:idx val="4"/>
          <c:order val="2"/>
          <c:tx>
            <c:strRef>
              <c:f>Sheet5!$A$8</c:f>
              <c:strCache>
                <c:ptCount val="1"/>
                <c:pt idx="0">
                  <c:v>UK</c:v>
                </c:pt>
              </c:strCache>
            </c:strRef>
          </c:tx>
          <c:spPr>
            <a:ln>
              <a:solidFill>
                <a:srgbClr val="FF66CC"/>
              </a:solidFill>
            </a:ln>
          </c:spPr>
          <c:marker>
            <c:symbol val="none"/>
          </c:marker>
          <c:xVal>
            <c:numRef>
              <c:f>Sheet5!$B$3:$L$3</c:f>
              <c:numCache>
                <c:formatCode>General</c:formatCode>
                <c:ptCount val="11"/>
                <c:pt idx="0">
                  <c:v>1</c:v>
                </c:pt>
                <c:pt idx="1">
                  <c:v>1000</c:v>
                </c:pt>
                <c:pt idx="2">
                  <c:v>1500</c:v>
                </c:pt>
                <c:pt idx="3">
                  <c:v>1600</c:v>
                </c:pt>
                <c:pt idx="4">
                  <c:v>1700</c:v>
                </c:pt>
                <c:pt idx="5">
                  <c:v>1820</c:v>
                </c:pt>
                <c:pt idx="6">
                  <c:v>1870</c:v>
                </c:pt>
                <c:pt idx="7">
                  <c:v>1913</c:v>
                </c:pt>
                <c:pt idx="8">
                  <c:v>1950</c:v>
                </c:pt>
                <c:pt idx="9">
                  <c:v>1973</c:v>
                </c:pt>
                <c:pt idx="10">
                  <c:v>2003</c:v>
                </c:pt>
              </c:numCache>
            </c:numRef>
          </c:xVal>
          <c:yVal>
            <c:numRef>
              <c:f>Sheet5!$B$8:$L$8</c:f>
              <c:numCache>
                <c:formatCode>General</c:formatCode>
                <c:ptCount val="11"/>
                <c:pt idx="0">
                  <c:v>400</c:v>
                </c:pt>
                <c:pt idx="1">
                  <c:v>400</c:v>
                </c:pt>
                <c:pt idx="2">
                  <c:v>714</c:v>
                </c:pt>
                <c:pt idx="3">
                  <c:v>974</c:v>
                </c:pt>
                <c:pt idx="4" formatCode="#,##0">
                  <c:v>1250</c:v>
                </c:pt>
                <c:pt idx="5" formatCode="#,##0">
                  <c:v>1706</c:v>
                </c:pt>
                <c:pt idx="6" formatCode="#,##0">
                  <c:v>3190</c:v>
                </c:pt>
                <c:pt idx="7" formatCode="#,##0">
                  <c:v>4921</c:v>
                </c:pt>
                <c:pt idx="8" formatCode="#,##0">
                  <c:v>6939</c:v>
                </c:pt>
                <c:pt idx="9" formatCode="#,##0">
                  <c:v>12025</c:v>
                </c:pt>
                <c:pt idx="10" formatCode="#,##0">
                  <c:v>21310</c:v>
                </c:pt>
              </c:numCache>
            </c:numRef>
          </c:yVal>
          <c:smooth val="1"/>
        </c:ser>
        <c:ser>
          <c:idx val="5"/>
          <c:order val="3"/>
          <c:tx>
            <c:strRef>
              <c:f>Sheet5!$A$9</c:f>
              <c:strCache>
                <c:ptCount val="1"/>
                <c:pt idx="0">
                  <c:v>USA</c:v>
                </c:pt>
              </c:strCache>
            </c:strRef>
          </c:tx>
          <c:spPr>
            <a:ln>
              <a:solidFill>
                <a:srgbClr val="FFFF99"/>
              </a:solidFill>
              <a:prstDash val="lgDash"/>
            </a:ln>
          </c:spPr>
          <c:marker>
            <c:symbol val="none"/>
          </c:marker>
          <c:xVal>
            <c:numRef>
              <c:f>Sheet5!$B$3:$L$3</c:f>
              <c:numCache>
                <c:formatCode>General</c:formatCode>
                <c:ptCount val="11"/>
                <c:pt idx="0">
                  <c:v>1</c:v>
                </c:pt>
                <c:pt idx="1">
                  <c:v>1000</c:v>
                </c:pt>
                <c:pt idx="2">
                  <c:v>1500</c:v>
                </c:pt>
                <c:pt idx="3">
                  <c:v>1600</c:v>
                </c:pt>
                <c:pt idx="4">
                  <c:v>1700</c:v>
                </c:pt>
                <c:pt idx="5">
                  <c:v>1820</c:v>
                </c:pt>
                <c:pt idx="6">
                  <c:v>1870</c:v>
                </c:pt>
                <c:pt idx="7">
                  <c:v>1913</c:v>
                </c:pt>
                <c:pt idx="8">
                  <c:v>1950</c:v>
                </c:pt>
                <c:pt idx="9">
                  <c:v>1973</c:v>
                </c:pt>
                <c:pt idx="10">
                  <c:v>2003</c:v>
                </c:pt>
              </c:numCache>
            </c:numRef>
          </c:xVal>
          <c:yVal>
            <c:numRef>
              <c:f>Sheet5!$B$9:$L$9</c:f>
              <c:numCache>
                <c:formatCode>General</c:formatCode>
                <c:ptCount val="11"/>
                <c:pt idx="0">
                  <c:v>400</c:v>
                </c:pt>
                <c:pt idx="1">
                  <c:v>400</c:v>
                </c:pt>
                <c:pt idx="2">
                  <c:v>400</c:v>
                </c:pt>
                <c:pt idx="3">
                  <c:v>400</c:v>
                </c:pt>
                <c:pt idx="4">
                  <c:v>527</c:v>
                </c:pt>
                <c:pt idx="5" formatCode="#,##0">
                  <c:v>1257</c:v>
                </c:pt>
                <c:pt idx="6" formatCode="#,##0">
                  <c:v>2445</c:v>
                </c:pt>
                <c:pt idx="7" formatCode="#,##0">
                  <c:v>5301</c:v>
                </c:pt>
                <c:pt idx="8" formatCode="#,##0">
                  <c:v>9561</c:v>
                </c:pt>
                <c:pt idx="9" formatCode="#,##0">
                  <c:v>16689</c:v>
                </c:pt>
                <c:pt idx="10" formatCode="#,##0">
                  <c:v>29037</c:v>
                </c:pt>
              </c:numCache>
            </c:numRef>
          </c:yVal>
          <c:smooth val="1"/>
        </c:ser>
        <c:dLbls>
          <c:showLegendKey val="0"/>
          <c:showVal val="0"/>
          <c:showCatName val="0"/>
          <c:showSerName val="0"/>
          <c:showPercent val="0"/>
          <c:showBubbleSize val="0"/>
        </c:dLbls>
        <c:axId val="119156736"/>
        <c:axId val="119158272"/>
      </c:scatterChart>
      <c:valAx>
        <c:axId val="119156736"/>
        <c:scaling>
          <c:orientation val="minMax"/>
          <c:max val="2010"/>
          <c:min val="1300"/>
        </c:scaling>
        <c:delete val="0"/>
        <c:axPos val="b"/>
        <c:numFmt formatCode="General" sourceLinked="1"/>
        <c:majorTickMark val="out"/>
        <c:minorTickMark val="none"/>
        <c:tickLblPos val="nextTo"/>
        <c:txPr>
          <a:bodyPr/>
          <a:lstStyle/>
          <a:p>
            <a:pPr>
              <a:defRPr sz="1200" baseline="0"/>
            </a:pPr>
            <a:endParaRPr lang="en-US"/>
          </a:p>
        </c:txPr>
        <c:crossAx val="119158272"/>
        <c:crosses val="autoZero"/>
        <c:crossBetween val="midCat"/>
        <c:majorUnit val="100"/>
      </c:valAx>
      <c:valAx>
        <c:axId val="119158272"/>
        <c:scaling>
          <c:orientation val="minMax"/>
          <c:max val="30000"/>
        </c:scaling>
        <c:delete val="0"/>
        <c:axPos val="l"/>
        <c:majorGridlines/>
        <c:numFmt formatCode="General" sourceLinked="1"/>
        <c:majorTickMark val="out"/>
        <c:minorTickMark val="none"/>
        <c:tickLblPos val="nextTo"/>
        <c:txPr>
          <a:bodyPr/>
          <a:lstStyle/>
          <a:p>
            <a:pPr>
              <a:defRPr sz="1200" baseline="0"/>
            </a:pPr>
            <a:endParaRPr lang="en-US"/>
          </a:p>
        </c:txPr>
        <c:crossAx val="119156736"/>
        <c:crosses val="autoZero"/>
        <c:crossBetween val="midCat"/>
      </c:valAx>
    </c:plotArea>
    <c:legend>
      <c:legendPos val="r"/>
      <c:layout>
        <c:manualLayout>
          <c:xMode val="edge"/>
          <c:yMode val="edge"/>
          <c:x val="0.30402935745408993"/>
          <c:y val="0.49571041949824379"/>
          <c:w val="0.26929949638583284"/>
          <c:h val="0.23622807573340093"/>
        </c:manualLayout>
      </c:layout>
      <c:overlay val="0"/>
      <c:spPr>
        <a:solidFill>
          <a:schemeClr val="accent6">
            <a:lumMod val="20000"/>
            <a:lumOff val="80000"/>
          </a:schemeClr>
        </a:solidFill>
        <a:ln>
          <a:solidFill>
            <a:schemeClr val="tx1"/>
          </a:solidFill>
        </a:ln>
      </c:spPr>
      <c:txPr>
        <a:bodyPr/>
        <a:lstStyle/>
        <a:p>
          <a:pPr>
            <a:defRPr sz="1400" baseline="0">
              <a:solidFill>
                <a:srgbClr val="000000"/>
              </a:solidFill>
            </a:defRPr>
          </a:pPr>
          <a:endParaRPr lang="en-US"/>
        </a:p>
      </c:txPr>
    </c:legend>
    <c:plotVisOnly val="1"/>
    <c:dispBlanksAs val="gap"/>
    <c:showDLblsOverMax val="0"/>
  </c:chart>
  <c:spPr>
    <a:ln w="12700">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4A8DC9-E51E-4542-8D88-D39A4788D958}" type="slidenum">
              <a:rPr lang="en-US"/>
              <a:pPr>
                <a:defRPr/>
              </a:pPr>
              <a:t>‹#›</a:t>
            </a:fld>
            <a:endParaRPr lang="en-US"/>
          </a:p>
        </p:txBody>
      </p:sp>
    </p:spTree>
    <p:extLst>
      <p:ext uri="{BB962C8B-B14F-4D97-AF65-F5344CB8AC3E}">
        <p14:creationId xmlns:p14="http://schemas.microsoft.com/office/powerpoint/2010/main" val="337340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A52D35-7EEC-4A89-84CB-451D2F1C07FB}" type="slidenum">
              <a:rPr lang="en-US" altLang="en-US" sz="1200" smtClean="0"/>
              <a:pPr/>
              <a:t>1</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472AA-54B5-4D7A-8BC2-49866E3D178B}" type="slidenum">
              <a:rPr lang="en-US" altLang="en-US" sz="1200" smtClean="0"/>
              <a:pPr/>
              <a:t>2</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A52D35-7EEC-4A89-84CB-451D2F1C07FB}" type="slidenum">
              <a:rPr lang="en-US" altLang="en-US" sz="1200" smtClean="0"/>
              <a:pPr/>
              <a:t>3</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4AEB0-28EB-4FDA-9E95-8B8D716EF72F}" type="slidenum">
              <a:rPr lang="en-US"/>
              <a:pPr>
                <a:defRPr/>
              </a:pPr>
              <a:t>‹#›</a:t>
            </a:fld>
            <a:endParaRPr lang="en-US"/>
          </a:p>
        </p:txBody>
      </p:sp>
    </p:spTree>
    <p:extLst>
      <p:ext uri="{BB962C8B-B14F-4D97-AF65-F5344CB8AC3E}">
        <p14:creationId xmlns:p14="http://schemas.microsoft.com/office/powerpoint/2010/main" val="120609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38D3C-882A-4210-958E-FAFD7FF58AFA}" type="slidenum">
              <a:rPr lang="en-US"/>
              <a:pPr>
                <a:defRPr/>
              </a:pPr>
              <a:t>‹#›</a:t>
            </a:fld>
            <a:endParaRPr lang="en-US"/>
          </a:p>
        </p:txBody>
      </p:sp>
    </p:spTree>
    <p:extLst>
      <p:ext uri="{BB962C8B-B14F-4D97-AF65-F5344CB8AC3E}">
        <p14:creationId xmlns:p14="http://schemas.microsoft.com/office/powerpoint/2010/main" val="24004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E747B-2B2F-47F8-ADE2-341D328DE357}" type="slidenum">
              <a:rPr lang="en-US"/>
              <a:pPr>
                <a:defRPr/>
              </a:pPr>
              <a:t>‹#›</a:t>
            </a:fld>
            <a:endParaRPr lang="en-US"/>
          </a:p>
        </p:txBody>
      </p:sp>
    </p:spTree>
    <p:extLst>
      <p:ext uri="{BB962C8B-B14F-4D97-AF65-F5344CB8AC3E}">
        <p14:creationId xmlns:p14="http://schemas.microsoft.com/office/powerpoint/2010/main" val="28895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485F3-20B6-4921-AC2D-112403DD849A}" type="slidenum">
              <a:rPr lang="en-US"/>
              <a:pPr>
                <a:defRPr/>
              </a:pPr>
              <a:t>‹#›</a:t>
            </a:fld>
            <a:endParaRPr lang="en-US"/>
          </a:p>
        </p:txBody>
      </p:sp>
    </p:spTree>
    <p:extLst>
      <p:ext uri="{BB962C8B-B14F-4D97-AF65-F5344CB8AC3E}">
        <p14:creationId xmlns:p14="http://schemas.microsoft.com/office/powerpoint/2010/main" val="17013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28EBA-9D82-435B-BD17-F0041F85FB80}" type="slidenum">
              <a:rPr lang="en-US"/>
              <a:pPr>
                <a:defRPr/>
              </a:pPr>
              <a:t>‹#›</a:t>
            </a:fld>
            <a:endParaRPr lang="en-US"/>
          </a:p>
        </p:txBody>
      </p:sp>
    </p:spTree>
    <p:extLst>
      <p:ext uri="{BB962C8B-B14F-4D97-AF65-F5344CB8AC3E}">
        <p14:creationId xmlns:p14="http://schemas.microsoft.com/office/powerpoint/2010/main" val="36760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7596-1F2C-48A7-9CE8-9043237A7BAA}" type="slidenum">
              <a:rPr lang="en-US"/>
              <a:pPr>
                <a:defRPr/>
              </a:pPr>
              <a:t>‹#›</a:t>
            </a:fld>
            <a:endParaRPr lang="en-US"/>
          </a:p>
        </p:txBody>
      </p:sp>
    </p:spTree>
    <p:extLst>
      <p:ext uri="{BB962C8B-B14F-4D97-AF65-F5344CB8AC3E}">
        <p14:creationId xmlns:p14="http://schemas.microsoft.com/office/powerpoint/2010/main" val="8134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172F77-06C1-48EC-8D1F-75BE8BA53E2F}" type="slidenum">
              <a:rPr lang="en-US"/>
              <a:pPr>
                <a:defRPr/>
              </a:pPr>
              <a:t>‹#›</a:t>
            </a:fld>
            <a:endParaRPr lang="en-US"/>
          </a:p>
        </p:txBody>
      </p:sp>
    </p:spTree>
    <p:extLst>
      <p:ext uri="{BB962C8B-B14F-4D97-AF65-F5344CB8AC3E}">
        <p14:creationId xmlns:p14="http://schemas.microsoft.com/office/powerpoint/2010/main" val="95310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D8FB13-3F21-4FF4-BFBC-AC82CDBC6816}" type="slidenum">
              <a:rPr lang="en-US"/>
              <a:pPr>
                <a:defRPr/>
              </a:pPr>
              <a:t>‹#›</a:t>
            </a:fld>
            <a:endParaRPr lang="en-US"/>
          </a:p>
        </p:txBody>
      </p:sp>
    </p:spTree>
    <p:extLst>
      <p:ext uri="{BB962C8B-B14F-4D97-AF65-F5344CB8AC3E}">
        <p14:creationId xmlns:p14="http://schemas.microsoft.com/office/powerpoint/2010/main" val="20268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CD7335-D9A4-40F3-9F9A-841F0C3B311D}" type="slidenum">
              <a:rPr lang="en-US"/>
              <a:pPr>
                <a:defRPr/>
              </a:pPr>
              <a:t>‹#›</a:t>
            </a:fld>
            <a:endParaRPr lang="en-US"/>
          </a:p>
        </p:txBody>
      </p:sp>
    </p:spTree>
    <p:extLst>
      <p:ext uri="{BB962C8B-B14F-4D97-AF65-F5344CB8AC3E}">
        <p14:creationId xmlns:p14="http://schemas.microsoft.com/office/powerpoint/2010/main" val="18371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62AAD-419F-4BD7-884D-0929DA4A242F}" type="slidenum">
              <a:rPr lang="en-US"/>
              <a:pPr>
                <a:defRPr/>
              </a:pPr>
              <a:t>‹#›</a:t>
            </a:fld>
            <a:endParaRPr lang="en-US"/>
          </a:p>
        </p:txBody>
      </p:sp>
    </p:spTree>
    <p:extLst>
      <p:ext uri="{BB962C8B-B14F-4D97-AF65-F5344CB8AC3E}">
        <p14:creationId xmlns:p14="http://schemas.microsoft.com/office/powerpoint/2010/main" val="405156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F7DAE-AB3E-4ED9-8206-7FDE0F043091}" type="slidenum">
              <a:rPr lang="en-US"/>
              <a:pPr>
                <a:defRPr/>
              </a:pPr>
              <a:t>‹#›</a:t>
            </a:fld>
            <a:endParaRPr lang="en-US"/>
          </a:p>
        </p:txBody>
      </p:sp>
    </p:spTree>
    <p:extLst>
      <p:ext uri="{BB962C8B-B14F-4D97-AF65-F5344CB8AC3E}">
        <p14:creationId xmlns:p14="http://schemas.microsoft.com/office/powerpoint/2010/main" val="208644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630650-AF46-4CE6-BF77-5AF94F594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0663" y="107665"/>
            <a:ext cx="7776864"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395536" y="2048661"/>
            <a:ext cx="5688632"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en-GB" sz="2200" b="1" dirty="0" smtClean="0"/>
              <a:t>Lecture Course in Rio de Janeiro, 2014</a:t>
            </a:r>
          </a:p>
          <a:p>
            <a:pPr>
              <a:spcBef>
                <a:spcPts val="600"/>
              </a:spcBef>
            </a:pPr>
            <a:r>
              <a:rPr lang="en-GB" sz="2200" dirty="0" smtClean="0"/>
              <a:t>13 March, “</a:t>
            </a:r>
            <a:r>
              <a:rPr lang="en-GB" sz="2200" dirty="0"/>
              <a:t>Introduction, institutions and law” </a:t>
            </a:r>
          </a:p>
          <a:p>
            <a:pPr>
              <a:spcBef>
                <a:spcPts val="600"/>
              </a:spcBef>
            </a:pPr>
            <a:r>
              <a:rPr lang="en-GB" sz="2200" dirty="0" smtClean="0"/>
              <a:t>14 March, “</a:t>
            </a:r>
            <a:r>
              <a:rPr lang="en-GB" sz="2200" dirty="0"/>
              <a:t>Property, exchange and markets”</a:t>
            </a:r>
          </a:p>
          <a:p>
            <a:pPr>
              <a:spcBef>
                <a:spcPts val="600"/>
              </a:spcBef>
            </a:pPr>
            <a:r>
              <a:rPr lang="en-GB" sz="2200" dirty="0" smtClean="0"/>
              <a:t>17 March, “</a:t>
            </a:r>
            <a:r>
              <a:rPr lang="en-GB" sz="2200" dirty="0"/>
              <a:t>Money and finance”</a:t>
            </a:r>
          </a:p>
          <a:p>
            <a:pPr>
              <a:spcBef>
                <a:spcPts val="600"/>
              </a:spcBef>
            </a:pPr>
            <a:r>
              <a:rPr lang="en-GB" sz="2200" dirty="0" smtClean="0"/>
              <a:t>19 March, “</a:t>
            </a:r>
            <a:r>
              <a:rPr lang="en-GB" sz="2200" dirty="0"/>
              <a:t>Meanings of capital”</a:t>
            </a:r>
          </a:p>
          <a:p>
            <a:pPr>
              <a:spcBef>
                <a:spcPts val="600"/>
              </a:spcBef>
            </a:pPr>
            <a:r>
              <a:rPr lang="en-GB" sz="2200" dirty="0" smtClean="0"/>
              <a:t>20 March, “Firms </a:t>
            </a:r>
            <a:r>
              <a:rPr lang="en-GB" sz="2200" dirty="0"/>
              <a:t>and </a:t>
            </a:r>
            <a:r>
              <a:rPr lang="en-GB" sz="2200" dirty="0" smtClean="0"/>
              <a:t>corporations”</a:t>
            </a:r>
            <a:endParaRPr lang="en-GB" sz="2200" dirty="0"/>
          </a:p>
          <a:p>
            <a:pPr>
              <a:spcBef>
                <a:spcPts val="600"/>
              </a:spcBef>
            </a:pPr>
            <a:r>
              <a:rPr lang="en-GB" sz="2200" dirty="0" smtClean="0"/>
              <a:t>21 March, “Labour </a:t>
            </a:r>
            <a:r>
              <a:rPr lang="en-GB" sz="2200" dirty="0"/>
              <a:t>and </a:t>
            </a:r>
            <a:r>
              <a:rPr lang="en-GB" sz="2200" dirty="0" smtClean="0"/>
              <a:t>employment”</a:t>
            </a:r>
            <a:endParaRPr lang="en-GB" sz="2200" dirty="0"/>
          </a:p>
          <a:p>
            <a:pPr>
              <a:spcBef>
                <a:spcPts val="600"/>
              </a:spcBef>
            </a:pPr>
            <a:r>
              <a:rPr lang="en-GB" sz="2200" dirty="0" smtClean="0"/>
              <a:t>25 March, “</a:t>
            </a:r>
            <a:r>
              <a:rPr lang="en-GB" sz="2200" dirty="0"/>
              <a:t>Socialism, capitalism and the state”</a:t>
            </a:r>
          </a:p>
          <a:p>
            <a:pPr>
              <a:spcBef>
                <a:spcPts val="600"/>
              </a:spcBef>
            </a:pPr>
            <a:r>
              <a:rPr lang="en-GB" sz="2200" dirty="0" smtClean="0"/>
              <a:t>26 March, “</a:t>
            </a:r>
            <a:r>
              <a:rPr lang="en-GB" sz="2200" dirty="0"/>
              <a:t>The evolution of global capitalism”</a:t>
            </a:r>
          </a:p>
          <a:p>
            <a:pPr>
              <a:spcBef>
                <a:spcPts val="600"/>
              </a:spcBef>
            </a:pPr>
            <a:r>
              <a:rPr lang="en-GB" sz="2200" dirty="0" smtClean="0"/>
              <a:t>28 March, “</a:t>
            </a:r>
            <a:r>
              <a:rPr lang="en-GB" sz="2200" dirty="0"/>
              <a:t>Capitalism, inequality and beyond”</a:t>
            </a:r>
          </a:p>
        </p:txBody>
      </p:sp>
      <p:sp>
        <p:nvSpPr>
          <p:cNvPr id="5124" name="Text Box 9"/>
          <p:cNvSpPr txBox="1">
            <a:spLocks noChangeArrowheads="1"/>
          </p:cNvSpPr>
          <p:nvPr/>
        </p:nvSpPr>
        <p:spPr bwMode="auto">
          <a:xfrm>
            <a:off x="2458508" y="1401327"/>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5" y="2276871"/>
            <a:ext cx="2700417" cy="3390585"/>
          </a:xfrm>
          <a:prstGeom prst="rect">
            <a:avLst/>
          </a:prstGeom>
        </p:spPr>
      </p:pic>
      <p:sp>
        <p:nvSpPr>
          <p:cNvPr id="6"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a:t>
            </a:fld>
            <a:endParaRPr lang="en-US" smtClean="0"/>
          </a:p>
        </p:txBody>
      </p:sp>
      <p:sp>
        <p:nvSpPr>
          <p:cNvPr id="7"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448014"/>
            <a:ext cx="8405564"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4200"/>
              </a:spcBef>
              <a:buFontTx/>
              <a:buNone/>
            </a:pPr>
            <a:r>
              <a:rPr lang="en-US" sz="2800" b="1" dirty="0" smtClean="0">
                <a:latin typeface="Arial" panose="020B0604020202020204" pitchFamily="34" charset="0"/>
                <a:cs typeface="Arial" panose="020B0604020202020204" pitchFamily="34" charset="0"/>
              </a:rPr>
              <a:t>Does technology explain the post-1700 take off?</a:t>
            </a:r>
            <a:r>
              <a:rPr lang="en-GB" sz="2800" b="1" dirty="0" smtClean="0">
                <a:latin typeface="Arial" panose="020B0604020202020204" pitchFamily="34" charset="0"/>
                <a:cs typeface="Arial" panose="020B0604020202020204" pitchFamily="34" charset="0"/>
              </a:rPr>
              <a:t> </a:t>
            </a:r>
          </a:p>
          <a:p>
            <a:pPr>
              <a:spcBef>
                <a:spcPts val="4200"/>
              </a:spcBef>
              <a:buFontTx/>
              <a:buNone/>
            </a:pPr>
            <a:r>
              <a:rPr lang="en-US" sz="2800" dirty="0" smtClean="0">
                <a:latin typeface="Arial" panose="020B0604020202020204" pitchFamily="34" charset="0"/>
                <a:cs typeface="Arial" panose="020B0604020202020204" pitchFamily="34" charset="0"/>
              </a:rPr>
              <a:t>What are the </a:t>
            </a:r>
            <a:r>
              <a:rPr lang="en-US" sz="2800" dirty="0">
                <a:latin typeface="Arial" panose="020B0604020202020204" pitchFamily="34" charset="0"/>
                <a:cs typeface="Arial" panose="020B0604020202020204" pitchFamily="34" charset="0"/>
              </a:rPr>
              <a:t>necessary conditions for the development and diffusion of new </a:t>
            </a:r>
            <a:r>
              <a:rPr lang="en-US" sz="2800" dirty="0" smtClean="0">
                <a:latin typeface="Arial" panose="020B0604020202020204" pitchFamily="34" charset="0"/>
                <a:cs typeface="Arial" panose="020B0604020202020204" pitchFamily="34" charset="0"/>
              </a:rPr>
              <a:t>technology?  </a:t>
            </a:r>
          </a:p>
          <a:p>
            <a:pPr>
              <a:spcBef>
                <a:spcPts val="4200"/>
              </a:spcBef>
              <a:buFontTx/>
              <a:buNone/>
            </a:pPr>
            <a:r>
              <a:rPr lang="en-US" altLang="en-US" sz="2800" dirty="0">
                <a:latin typeface="Arial" panose="020B0604020202020204" pitchFamily="34" charset="0"/>
                <a:cs typeface="Arial" panose="020B0604020202020204" pitchFamily="34" charset="0"/>
              </a:rPr>
              <a:t>Necessary </a:t>
            </a:r>
            <a:r>
              <a:rPr lang="en-US" sz="2800" dirty="0" smtClean="0">
                <a:latin typeface="Arial" panose="020B0604020202020204" pitchFamily="34" charset="0"/>
                <a:cs typeface="Arial" panose="020B0604020202020204" pitchFamily="34" charset="0"/>
              </a:rPr>
              <a:t>communities </a:t>
            </a:r>
            <a:r>
              <a:rPr lang="en-US" sz="2800" dirty="0">
                <a:latin typeface="Arial" panose="020B0604020202020204" pitchFamily="34" charset="0"/>
                <a:cs typeface="Arial" panose="020B0604020202020204" pitchFamily="34" charset="0"/>
              </a:rPr>
              <a:t>of scientists and engineers, to scrutinize, share, and develop ideas</a:t>
            </a:r>
            <a:r>
              <a:rPr lang="en-US" sz="2800" dirty="0" smtClean="0">
                <a:latin typeface="Arial" panose="020B0604020202020204" pitchFamily="34" charset="0"/>
                <a:cs typeface="Arial" panose="020B0604020202020204" pitchFamily="34" charset="0"/>
              </a:rPr>
              <a:t>. </a:t>
            </a:r>
          </a:p>
          <a:p>
            <a:pPr>
              <a:spcBef>
                <a:spcPts val="4200"/>
              </a:spcBef>
              <a:buFontTx/>
              <a:buNone/>
            </a:pPr>
            <a:r>
              <a:rPr lang="en-US" altLang="en-US" sz="2800" dirty="0" smtClean="0">
                <a:latin typeface="Arial" panose="020B0604020202020204" pitchFamily="34" charset="0"/>
                <a:cs typeface="Arial" panose="020B0604020202020204" pitchFamily="34" charset="0"/>
              </a:rPr>
              <a:t>Necessary political conditions, financial system, property rights, patent laws, etc..</a:t>
            </a:r>
            <a:endParaRPr lang="en-GB" altLang="en-US" sz="28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400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1" y="1388479"/>
            <a:ext cx="856199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800" dirty="0" smtClean="0">
                <a:latin typeface="Arial" panose="020B0604020202020204" pitchFamily="34" charset="0"/>
                <a:cs typeface="Arial" panose="020B0604020202020204" pitchFamily="34" charset="0"/>
              </a:rPr>
              <a:t>A </a:t>
            </a:r>
            <a:r>
              <a:rPr lang="en-US" sz="2800" dirty="0" smtClean="0">
                <a:solidFill>
                  <a:srgbClr val="FFFF99"/>
                </a:solidFill>
                <a:latin typeface="Arial" panose="020B0604020202020204" pitchFamily="34" charset="0"/>
                <a:cs typeface="Arial" panose="020B0604020202020204" pitchFamily="34" charset="0"/>
              </a:rPr>
              <a:t>social </a:t>
            </a:r>
            <a:r>
              <a:rPr lang="en-US" sz="2800" dirty="0">
                <a:solidFill>
                  <a:srgbClr val="FFFF99"/>
                </a:solidFill>
                <a:latin typeface="Arial" panose="020B0604020202020204" pitchFamily="34" charset="0"/>
                <a:cs typeface="Arial" panose="020B0604020202020204" pitchFamily="34" charset="0"/>
              </a:rPr>
              <a:t>structure</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a set of social relations between interacting </a:t>
            </a:r>
            <a:r>
              <a:rPr lang="en-US" sz="2800" dirty="0" smtClean="0">
                <a:latin typeface="Arial" panose="020B0604020202020204" pitchFamily="34" charset="0"/>
                <a:cs typeface="Arial" panose="020B0604020202020204" pitchFamily="34" charset="0"/>
              </a:rPr>
              <a:t>individuals.</a:t>
            </a:r>
            <a:r>
              <a:rPr lang="en-GB" sz="2800" dirty="0" smtClean="0">
                <a:latin typeface="Arial" panose="020B0604020202020204" pitchFamily="34" charset="0"/>
                <a:cs typeface="Arial" panose="020B0604020202020204" pitchFamily="34" charset="0"/>
              </a:rPr>
              <a:t> </a:t>
            </a:r>
          </a:p>
          <a:p>
            <a:pPr>
              <a:spcBef>
                <a:spcPts val="2400"/>
              </a:spcBef>
              <a:buFontTx/>
              <a:buNone/>
            </a:pP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are no successful </a:t>
            </a:r>
            <a:r>
              <a:rPr lang="en-US" sz="2800" dirty="0" smtClean="0">
                <a:latin typeface="Arial" panose="020B0604020202020204" pitchFamily="34" charset="0"/>
                <a:cs typeface="Arial" panose="020B0604020202020204" pitchFamily="34" charset="0"/>
              </a:rPr>
              <a:t>micro-explanations </a:t>
            </a:r>
            <a:r>
              <a:rPr lang="en-US" sz="2800" dirty="0">
                <a:latin typeface="Arial" panose="020B0604020202020204" pitchFamily="34" charset="0"/>
                <a:cs typeface="Arial" panose="020B0604020202020204" pitchFamily="34" charset="0"/>
              </a:rPr>
              <a:t>of social phenomena </a:t>
            </a:r>
            <a:r>
              <a:rPr lang="en-US" sz="2800" i="1" dirty="0">
                <a:latin typeface="Arial" panose="020B0604020202020204" pitchFamily="34" charset="0"/>
                <a:cs typeface="Arial" panose="020B0604020202020204" pitchFamily="34" charset="0"/>
              </a:rPr>
              <a:t>in terms of individuals alone</a:t>
            </a:r>
            <a:r>
              <a:rPr lang="en-US" sz="2800" dirty="0">
                <a:latin typeface="Arial" panose="020B0604020202020204" pitchFamily="34" charset="0"/>
                <a:cs typeface="Arial" panose="020B0604020202020204" pitchFamily="34" charset="0"/>
              </a:rPr>
              <a:t>, without also taking into account relations between them. </a:t>
            </a:r>
            <a:r>
              <a:rPr lang="en-US" sz="2800" dirty="0" smtClean="0">
                <a:latin typeface="Arial" panose="020B0604020202020204" pitchFamily="34" charset="0"/>
                <a:cs typeface="Arial" panose="020B0604020202020204" pitchFamily="34" charset="0"/>
              </a:rPr>
              <a:t>  </a:t>
            </a:r>
          </a:p>
          <a:p>
            <a:pPr>
              <a:spcBef>
                <a:spcPts val="2400"/>
              </a:spcBef>
              <a:buFontTx/>
              <a:buNone/>
            </a:pPr>
            <a:r>
              <a:rPr lang="en-US" sz="2800" dirty="0">
                <a:latin typeface="Arial" panose="020B0604020202020204" pitchFamily="34" charset="0"/>
                <a:cs typeface="Arial" panose="020B0604020202020204" pitchFamily="34" charset="0"/>
              </a:rPr>
              <a:t>A </a:t>
            </a:r>
            <a:r>
              <a:rPr lang="en-US" sz="2800" dirty="0">
                <a:solidFill>
                  <a:srgbClr val="FFFF99"/>
                </a:solidFill>
                <a:latin typeface="Arial" panose="020B0604020202020204" pitchFamily="34" charset="0"/>
                <a:cs typeface="Arial" panose="020B0604020202020204" pitchFamily="34" charset="0"/>
              </a:rPr>
              <a:t>social position</a:t>
            </a:r>
            <a:r>
              <a:rPr lang="en-US" sz="2800" dirty="0">
                <a:latin typeface="Arial" panose="020B0604020202020204" pitchFamily="34" charset="0"/>
                <a:cs typeface="Arial" panose="020B0604020202020204" pitchFamily="34" charset="0"/>
              </a:rPr>
              <a:t> is a designated social role within a social </a:t>
            </a:r>
            <a:r>
              <a:rPr lang="en-US" sz="2800" dirty="0" smtClean="0">
                <a:latin typeface="Arial" panose="020B0604020202020204" pitchFamily="34" charset="0"/>
                <a:cs typeface="Arial" panose="020B0604020202020204" pitchFamily="34" charset="0"/>
              </a:rPr>
              <a:t>structure. </a:t>
            </a:r>
          </a:p>
          <a:p>
            <a:pPr>
              <a:spcBef>
                <a:spcPts val="2400"/>
              </a:spcBef>
              <a:buFontTx/>
              <a:buNone/>
            </a:pPr>
            <a:r>
              <a:rPr lang="en-US" sz="2800" dirty="0" smtClean="0">
                <a:solidFill>
                  <a:srgbClr val="FFFF99"/>
                </a:solidFill>
                <a:latin typeface="Arial" panose="020B0604020202020204" pitchFamily="34" charset="0"/>
                <a:cs typeface="Arial" panose="020B0604020202020204" pitchFamily="34" charset="0"/>
              </a:rPr>
              <a:t>Institutions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are integrated </a:t>
            </a:r>
            <a:r>
              <a:rPr lang="en-US" sz="2800" u="sng" dirty="0">
                <a:latin typeface="Arial" panose="020B0604020202020204" pitchFamily="34" charset="0"/>
                <a:cs typeface="Arial" panose="020B0604020202020204" pitchFamily="34" charset="0"/>
              </a:rPr>
              <a:t>systems of rules</a:t>
            </a:r>
            <a:r>
              <a:rPr lang="en-US" sz="2800" dirty="0">
                <a:latin typeface="Arial" panose="020B0604020202020204" pitchFamily="34" charset="0"/>
                <a:cs typeface="Arial" panose="020B0604020202020204" pitchFamily="34" charset="0"/>
              </a:rPr>
              <a:t> that structure social interactions</a:t>
            </a:r>
            <a:r>
              <a:rPr lang="en-US" sz="2800" dirty="0" smtClean="0">
                <a:latin typeface="Arial" panose="020B0604020202020204" pitchFamily="34" charset="0"/>
                <a:cs typeface="Arial" panose="020B0604020202020204" pitchFamily="34" charset="0"/>
              </a:rPr>
              <a:t>.</a:t>
            </a:r>
            <a:endParaRPr lang="en-GB" altLang="en-US" sz="28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760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14085" y="1388479"/>
            <a:ext cx="83994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400" dirty="0" smtClean="0">
                <a:latin typeface="Arial" panose="020B0604020202020204" pitchFamily="34" charset="0"/>
                <a:cs typeface="Arial" panose="020B0604020202020204" pitchFamily="34" charset="0"/>
              </a:rPr>
              <a:t>A </a:t>
            </a:r>
            <a:r>
              <a:rPr lang="en-US" sz="2400" dirty="0" smtClean="0">
                <a:solidFill>
                  <a:srgbClr val="FFFF99"/>
                </a:solidFill>
                <a:latin typeface="Arial" panose="020B0604020202020204" pitchFamily="34" charset="0"/>
                <a:cs typeface="Arial" panose="020B0604020202020204" pitchFamily="34" charset="0"/>
              </a:rPr>
              <a:t>rule</a:t>
            </a:r>
            <a:r>
              <a:rPr lang="en-US" sz="2400" dirty="0" smtClean="0">
                <a:latin typeface="Arial" panose="020B0604020202020204" pitchFamily="34" charset="0"/>
                <a:cs typeface="Arial" panose="020B0604020202020204" pitchFamily="34" charset="0"/>
              </a:rPr>
              <a:t> is a mutually </a:t>
            </a:r>
            <a:r>
              <a:rPr lang="en-US" sz="2400" dirty="0">
                <a:latin typeface="Arial" panose="020B0604020202020204" pitchFamily="34" charset="0"/>
                <a:cs typeface="Arial" panose="020B0604020202020204" pitchFamily="34" charset="0"/>
              </a:rPr>
              <a:t>understood injunction or disposition, that in circumstances </a:t>
            </a:r>
            <a:r>
              <a:rPr lang="en-US" sz="2400" i="1" dirty="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do </a:t>
            </a:r>
            <a:r>
              <a:rPr lang="en-US" sz="2400" i="1" dirty="0">
                <a:latin typeface="Arial" panose="020B0604020202020204" pitchFamily="34" charset="0"/>
                <a:cs typeface="Arial" panose="020B0604020202020204" pitchFamily="34" charset="0"/>
              </a:rPr>
              <a:t>Y. </a:t>
            </a:r>
            <a:r>
              <a:rPr lang="en-US" sz="2400" dirty="0" smtClean="0">
                <a:latin typeface="Arial" panose="020B0604020202020204" pitchFamily="34" charset="0"/>
                <a:cs typeface="Arial" panose="020B0604020202020204" pitchFamily="34" charset="0"/>
              </a:rPr>
              <a:t>“Do </a:t>
            </a:r>
            <a:r>
              <a:rPr lang="en-US" sz="2400"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must be interpreted broadly, to include prohibitions as well as obligations</a:t>
            </a:r>
            <a:r>
              <a:rPr lang="en-US" sz="2400"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a:t>
            </a:r>
          </a:p>
          <a:p>
            <a:pPr>
              <a:spcBef>
                <a:spcPts val="2400"/>
              </a:spcBef>
              <a:buFontTx/>
              <a:buNone/>
            </a:pPr>
            <a:r>
              <a:rPr lang="en-US" sz="2400" dirty="0" smtClean="0">
                <a:latin typeface="Arial" panose="020B0604020202020204" pitchFamily="34" charset="0"/>
                <a:cs typeface="Arial" panose="020B0604020202020204" pitchFamily="34" charset="0"/>
              </a:rPr>
              <a:t>An </a:t>
            </a:r>
            <a:r>
              <a:rPr lang="en-US" sz="2400" dirty="0">
                <a:solidFill>
                  <a:srgbClr val="FFFF99"/>
                </a:solidFill>
                <a:latin typeface="Arial" panose="020B0604020202020204" pitchFamily="34" charset="0"/>
                <a:cs typeface="Arial" panose="020B0604020202020204" pitchFamily="34" charset="0"/>
              </a:rPr>
              <a:t>organization</a:t>
            </a:r>
            <a:r>
              <a:rPr lang="en-US" sz="2400" dirty="0">
                <a:latin typeface="Arial" panose="020B0604020202020204" pitchFamily="34" charset="0"/>
                <a:cs typeface="Arial" panose="020B0604020202020204" pitchFamily="34" charset="0"/>
              </a:rPr>
              <a:t> as a special type of institution </a:t>
            </a:r>
            <a:r>
              <a:rPr lang="en-US" sz="2400" dirty="0" smtClean="0">
                <a:latin typeface="Arial" panose="020B0604020202020204" pitchFamily="34" charset="0"/>
                <a:cs typeface="Arial" panose="020B0604020202020204" pitchFamily="34" charset="0"/>
              </a:rPr>
              <a:t>involving:   </a:t>
            </a:r>
          </a:p>
          <a:p>
            <a:pPr>
              <a:spcBef>
                <a:spcPts val="2400"/>
              </a:spcBef>
              <a:buFontTx/>
              <a:buNone/>
            </a:pPr>
            <a:r>
              <a:rPr lang="en-US" sz="2400" dirty="0">
                <a:latin typeface="Arial" panose="020B0604020202020204" pitchFamily="34" charset="0"/>
                <a:cs typeface="Arial" panose="020B0604020202020204" pitchFamily="34" charset="0"/>
              </a:rPr>
              <a:t>(a) criteria to establish its boundaries and to distinguish its members from its </a:t>
            </a:r>
            <a:r>
              <a:rPr lang="en-US" sz="2400" dirty="0" smtClean="0">
                <a:latin typeface="Arial" panose="020B0604020202020204" pitchFamily="34" charset="0"/>
                <a:cs typeface="Arial" panose="020B0604020202020204" pitchFamily="34" charset="0"/>
              </a:rPr>
              <a:t>non-members, </a:t>
            </a:r>
          </a:p>
          <a:p>
            <a:pPr>
              <a:spcBef>
                <a:spcPts val="2400"/>
              </a:spcBef>
              <a:buFontTx/>
              <a:buNone/>
            </a:pPr>
            <a:r>
              <a:rPr lang="en-US" sz="2400" dirty="0">
                <a:latin typeface="Arial" panose="020B0604020202020204" pitchFamily="34" charset="0"/>
                <a:cs typeface="Arial" panose="020B0604020202020204" pitchFamily="34" charset="0"/>
              </a:rPr>
              <a:t>(b) principles of sovereignty concerning who is in charge, </a:t>
            </a:r>
            <a:r>
              <a:rPr lang="en-US" sz="2400" dirty="0" smtClean="0">
                <a:latin typeface="Arial" panose="020B0604020202020204" pitchFamily="34" charset="0"/>
                <a:cs typeface="Arial" panose="020B0604020202020204" pitchFamily="34" charset="0"/>
              </a:rPr>
              <a:t>and</a:t>
            </a:r>
          </a:p>
          <a:p>
            <a:pPr>
              <a:spcBef>
                <a:spcPts val="2400"/>
              </a:spcBef>
              <a:buFontTx/>
              <a:buNone/>
            </a:pPr>
            <a:r>
              <a:rPr lang="en-US" sz="2400" dirty="0">
                <a:latin typeface="Arial" panose="020B0604020202020204" pitchFamily="34" charset="0"/>
                <a:cs typeface="Arial" panose="020B0604020202020204" pitchFamily="34" charset="0"/>
              </a:rPr>
              <a:t>(c) a structure delineating responsibilities within the </a:t>
            </a:r>
            <a:r>
              <a:rPr lang="en-US" sz="2400" dirty="0" smtClean="0">
                <a:latin typeface="Arial" panose="020B0604020202020204" pitchFamily="34" charset="0"/>
                <a:cs typeface="Arial" panose="020B0604020202020204" pitchFamily="34" charset="0"/>
              </a:rPr>
              <a:t>organization. </a:t>
            </a:r>
            <a:endParaRPr lang="en-GB" alt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52138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8317" y="1293197"/>
            <a:ext cx="839942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400" b="1" dirty="0" smtClean="0">
                <a:latin typeface="Arial" panose="020B0604020202020204" pitchFamily="34" charset="0"/>
                <a:cs typeface="Arial" panose="020B0604020202020204" pitchFamily="34" charset="0"/>
              </a:rPr>
              <a:t>Is capitalism an ideology?</a:t>
            </a:r>
          </a:p>
          <a:p>
            <a:pPr>
              <a:spcBef>
                <a:spcPts val="2400"/>
              </a:spcBef>
              <a:buFontTx/>
              <a:buNone/>
            </a:pPr>
            <a:r>
              <a:rPr lang="en-US" sz="2400" b="1" dirty="0" smtClean="0">
                <a:latin typeface="Arial" panose="020B0604020202020204" pitchFamily="34" charset="0"/>
                <a:cs typeface="Arial" panose="020B0604020202020204" pitchFamily="34" charset="0"/>
              </a:rPr>
              <a:t>Oregon Tea Party </a:t>
            </a:r>
            <a:r>
              <a:rPr lang="en-US" sz="2400" dirty="0" smtClean="0">
                <a:latin typeface="Arial" panose="020B0604020202020204" pitchFamily="34" charset="0"/>
                <a:cs typeface="Arial" panose="020B0604020202020204" pitchFamily="34" charset="0"/>
              </a:rPr>
              <a:t>(2011): “</a:t>
            </a:r>
            <a:r>
              <a:rPr lang="en-US" sz="2400" dirty="0">
                <a:latin typeface="Arial" panose="020B0604020202020204" pitchFamily="34" charset="0"/>
                <a:cs typeface="Arial" panose="020B0604020202020204" pitchFamily="34" charset="0"/>
              </a:rPr>
              <a:t>capitalism is an ideology” that is </a:t>
            </a:r>
            <a:r>
              <a:rPr lang="en-US" sz="2400" dirty="0" smtClean="0">
                <a:latin typeface="Arial" panose="020B0604020202020204" pitchFamily="34" charset="0"/>
                <a:cs typeface="Arial" panose="020B0604020202020204" pitchFamily="34" charset="0"/>
              </a:rPr>
              <a:t>responsible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economic success </a:t>
            </a:r>
            <a:r>
              <a:rPr lang="en-US" sz="2400" dirty="0">
                <a:latin typeface="Arial" panose="020B0604020202020204" pitchFamily="34" charset="0"/>
                <a:cs typeface="Arial" panose="020B0604020202020204" pitchFamily="34" charset="0"/>
              </a:rPr>
              <a:t>and individual </a:t>
            </a:r>
            <a:r>
              <a:rPr lang="en-US" sz="2400" dirty="0" smtClean="0">
                <a:latin typeface="Arial" panose="020B0604020202020204" pitchFamily="34" charset="0"/>
                <a:cs typeface="Arial" panose="020B0604020202020204" pitchFamily="34" charset="0"/>
              </a:rPr>
              <a:t>freedom.</a:t>
            </a:r>
            <a:r>
              <a:rPr lang="en-GB" sz="2400" dirty="0" smtClean="0">
                <a:latin typeface="Arial" panose="020B0604020202020204" pitchFamily="34" charset="0"/>
                <a:cs typeface="Arial" panose="020B0604020202020204" pitchFamily="34" charset="0"/>
              </a:rPr>
              <a:t> </a:t>
            </a:r>
          </a:p>
          <a:p>
            <a:pPr>
              <a:spcBef>
                <a:spcPts val="2400"/>
              </a:spcBef>
              <a:buFontTx/>
              <a:buNone/>
            </a:pPr>
            <a:r>
              <a:rPr lang="en-US" sz="2400" b="1" dirty="0" smtClean="0">
                <a:latin typeface="Arial" panose="020B0604020202020204" pitchFamily="34" charset="0"/>
                <a:cs typeface="Arial" panose="020B0604020202020204" pitchFamily="34" charset="0"/>
              </a:rPr>
              <a:t>Occupy </a:t>
            </a:r>
            <a:r>
              <a:rPr lang="en-US" sz="2400" b="1" dirty="0">
                <a:latin typeface="Arial" panose="020B0604020202020204" pitchFamily="34" charset="0"/>
                <a:cs typeface="Arial" panose="020B0604020202020204" pitchFamily="34" charset="0"/>
              </a:rPr>
              <a:t>Wall </a:t>
            </a:r>
            <a:r>
              <a:rPr lang="en-US" sz="2400" b="1" dirty="0" smtClean="0">
                <a:latin typeface="Arial" panose="020B0604020202020204" pitchFamily="34" charset="0"/>
                <a:cs typeface="Arial" panose="020B0604020202020204" pitchFamily="34" charset="0"/>
              </a:rPr>
              <a:t>Street </a:t>
            </a:r>
            <a:r>
              <a:rPr lang="en-US" sz="2400" dirty="0" smtClean="0">
                <a:latin typeface="Arial" panose="020B0604020202020204" pitchFamily="34" charset="0"/>
                <a:cs typeface="Arial" panose="020B0604020202020204" pitchFamily="34" charset="0"/>
              </a:rPr>
              <a:t>(2011): </a:t>
            </a:r>
            <a:r>
              <a:rPr lang="en-US" sz="2400" dirty="0">
                <a:latin typeface="Arial" panose="020B0604020202020204" pitchFamily="34" charset="0"/>
                <a:cs typeface="Arial" panose="020B0604020202020204" pitchFamily="34" charset="0"/>
              </a:rPr>
              <a:t>“Capitalism is an ideology that has gotten out of hand</a:t>
            </a:r>
            <a:r>
              <a:rPr lang="en-US" sz="2400" dirty="0" smtClean="0">
                <a:latin typeface="Arial" panose="020B0604020202020204" pitchFamily="34" charset="0"/>
                <a:cs typeface="Arial" panose="020B0604020202020204" pitchFamily="34" charset="0"/>
              </a:rPr>
              <a:t>”. </a:t>
            </a:r>
          </a:p>
          <a:p>
            <a:pPr>
              <a:spcBef>
                <a:spcPts val="2400"/>
              </a:spcBef>
              <a:buFontTx/>
              <a:buNone/>
            </a:pP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social systems </a:t>
            </a:r>
            <a:r>
              <a:rPr lang="en-US" sz="2400" i="1" dirty="0">
                <a:latin typeface="Arial" panose="020B0604020202020204" pitchFamily="34" charset="0"/>
                <a:cs typeface="Arial" panose="020B0604020202020204" pitchFamily="34" charset="0"/>
              </a:rPr>
              <a:t>rely 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ideologies and ideas.</a:t>
            </a:r>
          </a:p>
          <a:p>
            <a:pPr>
              <a:spcBef>
                <a:spcPts val="2400"/>
              </a:spcBef>
              <a:buFontTx/>
              <a:buNone/>
            </a:pPr>
            <a:r>
              <a:rPr lang="en-US" sz="2400" dirty="0" smtClean="0">
                <a:latin typeface="Arial" panose="020B0604020202020204" pitchFamily="34" charset="0"/>
                <a:cs typeface="Arial" panose="020B0604020202020204" pitchFamily="34" charset="0"/>
              </a:rPr>
              <a:t>But ideas </a:t>
            </a:r>
            <a:r>
              <a:rPr lang="en-US" sz="2400" dirty="0">
                <a:latin typeface="Arial" panose="020B0604020202020204" pitchFamily="34" charset="0"/>
                <a:cs typeface="Arial" panose="020B0604020202020204" pitchFamily="34" charset="0"/>
              </a:rPr>
              <a:t>or ideologies are </a:t>
            </a:r>
            <a:r>
              <a:rPr lang="en-US" sz="2400" dirty="0" smtClean="0">
                <a:latin typeface="Arial" panose="020B0604020202020204" pitchFamily="34" charset="0"/>
                <a:cs typeface="Arial" panose="020B0604020202020204" pitchFamily="34" charset="0"/>
              </a:rPr>
              <a:t>rarely accurate </a:t>
            </a:r>
            <a:r>
              <a:rPr lang="en-US" sz="2400" dirty="0">
                <a:latin typeface="Arial" panose="020B0604020202020204" pitchFamily="34" charset="0"/>
                <a:cs typeface="Arial" panose="020B0604020202020204" pitchFamily="34" charset="0"/>
              </a:rPr>
              <a:t>or adequate pictures of the system itself</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spcBef>
                <a:spcPts val="2400"/>
              </a:spcBef>
              <a:buFontTx/>
              <a:buNone/>
            </a:pPr>
            <a:r>
              <a:rPr lang="en-US" altLang="en-US" sz="2400" dirty="0" smtClean="0">
                <a:latin typeface="Arial" panose="020B0604020202020204" pitchFamily="34" charset="0"/>
                <a:cs typeface="Arial" panose="020B0604020202020204" pitchFamily="34" charset="0"/>
              </a:rPr>
              <a:t>How many people understand … money? … contracts? …</a:t>
            </a:r>
            <a:endParaRPr lang="en-GB" alt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4020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8317" y="1293197"/>
            <a:ext cx="839942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400" b="1" dirty="0" smtClean="0">
                <a:latin typeface="Arial" panose="020B0604020202020204" pitchFamily="34" charset="0"/>
                <a:cs typeface="Arial" panose="020B0604020202020204" pitchFamily="34" charset="0"/>
              </a:rPr>
              <a:t>Base and superstructure?</a:t>
            </a:r>
          </a:p>
          <a:p>
            <a:pPr>
              <a:spcBef>
                <a:spcPts val="2400"/>
              </a:spcBef>
              <a:buFontTx/>
              <a:buNone/>
            </a:pP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Preface </a:t>
            </a:r>
            <a:r>
              <a:rPr lang="en-US" sz="2400" dirty="0" smtClean="0">
                <a:latin typeface="Arial" panose="020B0604020202020204" pitchFamily="34" charset="0"/>
                <a:cs typeface="Arial" panose="020B0604020202020204" pitchFamily="34" charset="0"/>
              </a:rPr>
              <a:t>(1859): “</a:t>
            </a:r>
            <a:r>
              <a:rPr lang="en-GB" sz="2400" dirty="0">
                <a:latin typeface="Arial" panose="020B0604020202020204" pitchFamily="34" charset="0"/>
                <a:cs typeface="Arial" panose="020B0604020202020204" pitchFamily="34" charset="0"/>
              </a:rPr>
              <a:t>The totality of these relations of production constitutes the economic structure of society, the real foundation, on which arises a </a:t>
            </a:r>
            <a:r>
              <a:rPr lang="en-GB" sz="2400" b="1" dirty="0">
                <a:solidFill>
                  <a:srgbClr val="FFFF99"/>
                </a:solidFill>
                <a:latin typeface="Arial" panose="020B0604020202020204" pitchFamily="34" charset="0"/>
                <a:cs typeface="Arial" panose="020B0604020202020204" pitchFamily="34" charset="0"/>
              </a:rPr>
              <a:t>legal and political superstructure</a:t>
            </a:r>
            <a:r>
              <a:rPr lang="en-GB" sz="2400" dirty="0">
                <a:latin typeface="Arial" panose="020B0604020202020204" pitchFamily="34" charset="0"/>
                <a:cs typeface="Arial" panose="020B0604020202020204" pitchFamily="34" charset="0"/>
              </a:rPr>
              <a:t> and to which correspond definite forms of social </a:t>
            </a:r>
            <a:r>
              <a:rPr lang="en-GB" sz="2400" dirty="0" smtClean="0">
                <a:latin typeface="Arial" panose="020B0604020202020204" pitchFamily="34" charset="0"/>
                <a:cs typeface="Arial" panose="020B0604020202020204" pitchFamily="34" charset="0"/>
              </a:rPr>
              <a:t>consciousness</a:t>
            </a:r>
            <a:r>
              <a:rPr lang="en-US" sz="2400"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a:t>
            </a:r>
          </a:p>
          <a:p>
            <a:pPr>
              <a:spcBef>
                <a:spcPts val="2400"/>
              </a:spcBef>
              <a:buFontTx/>
              <a:buNone/>
            </a:pPr>
            <a:r>
              <a:rPr lang="en-US" sz="2400" b="1" dirty="0" smtClean="0">
                <a:latin typeface="Arial" panose="020B0604020202020204" pitchFamily="34" charset="0"/>
                <a:cs typeface="Arial" panose="020B0604020202020204" pitchFamily="34" charset="0"/>
              </a:rPr>
              <a:t>Marx</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Capital</a:t>
            </a:r>
            <a:r>
              <a:rPr lang="en-US" sz="2400" dirty="0" smtClean="0">
                <a:latin typeface="Arial" panose="020B0604020202020204" pitchFamily="34" charset="0"/>
                <a:cs typeface="Arial" panose="020B0604020202020204" pitchFamily="34" charset="0"/>
              </a:rPr>
              <a:t>(1867): “</a:t>
            </a:r>
            <a:r>
              <a:rPr lang="en-GB" sz="2400" b="1" dirty="0">
                <a:solidFill>
                  <a:srgbClr val="FFFF99"/>
                </a:solidFill>
                <a:latin typeface="Arial" panose="020B0604020202020204" pitchFamily="34" charset="0"/>
                <a:cs typeface="Arial" panose="020B0604020202020204" pitchFamily="34" charset="0"/>
              </a:rPr>
              <a:t>The juridical relation</a:t>
            </a:r>
            <a:r>
              <a:rPr lang="en-GB" sz="2400" dirty="0">
                <a:latin typeface="Arial" panose="020B0604020202020204" pitchFamily="34" charset="0"/>
                <a:cs typeface="Arial" panose="020B0604020202020204" pitchFamily="34" charset="0"/>
              </a:rPr>
              <a:t>, whose form is the contract, whether as part of a developed legal system or not, is a relation between two wills which </a:t>
            </a:r>
            <a:r>
              <a:rPr lang="en-GB" sz="2400" b="1" dirty="0">
                <a:solidFill>
                  <a:srgbClr val="FFFF99"/>
                </a:solidFill>
                <a:latin typeface="Arial" panose="020B0604020202020204" pitchFamily="34" charset="0"/>
                <a:cs typeface="Arial" panose="020B0604020202020204" pitchFamily="34" charset="0"/>
              </a:rPr>
              <a:t>mirrors the economic relation</a:t>
            </a:r>
            <a:r>
              <a:rPr lang="en-GB" sz="2400" dirty="0">
                <a:latin typeface="Arial" panose="020B0604020202020204" pitchFamily="34" charset="0"/>
                <a:cs typeface="Arial" panose="020B0604020202020204" pitchFamily="34" charset="0"/>
              </a:rPr>
              <a:t>. The content of this juridical relation (or relation of two wills) is itself determined by the economic relation.</a:t>
            </a:r>
            <a:r>
              <a:rPr lang="en-US" sz="24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720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8316" y="1170087"/>
            <a:ext cx="83994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200" b="1" dirty="0" smtClean="0">
                <a:latin typeface="Arial" panose="020B0604020202020204" pitchFamily="34" charset="0"/>
                <a:cs typeface="Arial" panose="020B0604020202020204" pitchFamily="34" charset="0"/>
              </a:rPr>
              <a:t>Base and superstructure?</a:t>
            </a:r>
          </a:p>
          <a:p>
            <a:pPr>
              <a:spcBef>
                <a:spcPts val="2400"/>
              </a:spcBef>
              <a:buFontTx/>
              <a:buNone/>
            </a:pPr>
            <a:r>
              <a:rPr lang="en-US" sz="2200" b="1" dirty="0">
                <a:latin typeface="Arial" panose="020B0604020202020204" pitchFamily="34" charset="0"/>
                <a:cs typeface="Arial" panose="020B0604020202020204" pitchFamily="34" charset="0"/>
              </a:rPr>
              <a:t>Marx</a:t>
            </a:r>
            <a:r>
              <a:rPr lang="en-US" sz="2200" dirty="0">
                <a:latin typeface="Arial" panose="020B0604020202020204" pitchFamily="34" charset="0"/>
                <a:cs typeface="Arial" panose="020B0604020202020204" pitchFamily="34" charset="0"/>
              </a:rPr>
              <a:t> failed to define </a:t>
            </a:r>
            <a:r>
              <a:rPr lang="en-US" sz="2200" dirty="0" smtClean="0">
                <a:latin typeface="Arial" panose="020B0604020202020204" pitchFamily="34" charset="0"/>
                <a:cs typeface="Arial" panose="020B0604020202020204" pitchFamily="34" charset="0"/>
              </a:rPr>
              <a:t>key </a:t>
            </a:r>
            <a:r>
              <a:rPr lang="en-US" sz="2200" dirty="0">
                <a:latin typeface="Arial" panose="020B0604020202020204" pitchFamily="34" charset="0"/>
                <a:cs typeface="Arial" panose="020B0604020202020204" pitchFamily="34" charset="0"/>
              </a:rPr>
              <a:t>terms such as “economic structure,” “relations of production,” “economic conditions of production,” or “economic relations</a:t>
            </a:r>
            <a:r>
              <a:rPr lang="en-US" sz="2200" dirty="0" smtClean="0">
                <a:latin typeface="Arial" panose="020B0604020202020204" pitchFamily="34" charset="0"/>
                <a:cs typeface="Arial" panose="020B0604020202020204" pitchFamily="34" charset="0"/>
              </a:rPr>
              <a:t>.”</a:t>
            </a:r>
            <a:r>
              <a:rPr lang="en-GB" sz="2200" dirty="0" smtClean="0">
                <a:latin typeface="Arial" panose="020B0604020202020204" pitchFamily="34" charset="0"/>
                <a:cs typeface="Arial" panose="020B0604020202020204" pitchFamily="34" charset="0"/>
              </a:rPr>
              <a:t> </a:t>
            </a:r>
          </a:p>
          <a:p>
            <a:pPr>
              <a:spcBef>
                <a:spcPts val="2400"/>
              </a:spcBef>
              <a:buFontTx/>
              <a:buNone/>
            </a:pPr>
            <a:r>
              <a:rPr lang="en-US" sz="2200" b="1" dirty="0" smtClean="0">
                <a:latin typeface="Arial" panose="020B0604020202020204" pitchFamily="34" charset="0"/>
                <a:cs typeface="Arial" panose="020B0604020202020204" pitchFamily="34" charset="0"/>
              </a:rPr>
              <a:t>Marx</a:t>
            </a:r>
            <a:r>
              <a:rPr lang="en-US" sz="2200" dirty="0" smtClean="0">
                <a:latin typeface="Arial" panose="020B0604020202020204" pitchFamily="34" charset="0"/>
                <a:cs typeface="Arial" panose="020B0604020202020204" pitchFamily="34" charset="0"/>
              </a:rPr>
              <a:t> and </a:t>
            </a:r>
            <a:r>
              <a:rPr lang="en-US" sz="2200" b="1" dirty="0" smtClean="0">
                <a:latin typeface="Arial" panose="020B0604020202020204" pitchFamily="34" charset="0"/>
                <a:cs typeface="Arial" panose="020B0604020202020204" pitchFamily="34" charset="0"/>
              </a:rPr>
              <a:t>Engels</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The Communist </a:t>
            </a:r>
            <a:r>
              <a:rPr lang="en-US" sz="2200" i="1" dirty="0">
                <a:latin typeface="Arial" panose="020B0604020202020204" pitchFamily="34" charset="0"/>
                <a:cs typeface="Arial" panose="020B0604020202020204" pitchFamily="34" charset="0"/>
              </a:rPr>
              <a:t>Manifesto </a:t>
            </a:r>
            <a:r>
              <a:rPr lang="en-US" sz="2200" dirty="0" smtClean="0">
                <a:latin typeface="Arial" panose="020B0604020202020204" pitchFamily="34" charset="0"/>
                <a:cs typeface="Arial" panose="020B0604020202020204" pitchFamily="34" charset="0"/>
              </a:rPr>
              <a:t>(1848) : </a:t>
            </a:r>
            <a:r>
              <a:rPr lang="en-US" sz="2200" dirty="0">
                <a:latin typeface="Arial" panose="020B0604020202020204" pitchFamily="34" charset="0"/>
                <a:cs typeface="Arial" panose="020B0604020202020204" pitchFamily="34" charset="0"/>
              </a:rPr>
              <a:t>“The history of all hitherto existing society is the history of class struggles</a:t>
            </a:r>
            <a:r>
              <a:rPr lang="en-US" sz="2200" dirty="0" smtClean="0">
                <a:latin typeface="Arial" panose="020B0604020202020204" pitchFamily="34" charset="0"/>
                <a:cs typeface="Arial" panose="020B0604020202020204" pitchFamily="34" charset="0"/>
              </a:rPr>
              <a:t>.” In 1888 </a:t>
            </a:r>
            <a:r>
              <a:rPr lang="en-US" sz="2200" b="1" dirty="0" smtClean="0">
                <a:latin typeface="Arial" panose="020B0604020202020204" pitchFamily="34" charset="0"/>
                <a:cs typeface="Arial" panose="020B0604020202020204" pitchFamily="34" charset="0"/>
              </a:rPr>
              <a:t>Engels</a:t>
            </a:r>
            <a:r>
              <a:rPr lang="en-US" sz="2200" dirty="0" smtClean="0">
                <a:latin typeface="Arial" panose="020B0604020202020204" pitchFamily="34" charset="0"/>
                <a:cs typeface="Arial" panose="020B0604020202020204" pitchFamily="34" charset="0"/>
              </a:rPr>
              <a:t> added </a:t>
            </a:r>
            <a:r>
              <a:rPr lang="en-US" sz="2200" dirty="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definition: </a:t>
            </a:r>
            <a:endParaRPr lang="en-GB" sz="2200" dirty="0" smtClean="0">
              <a:latin typeface="Arial" panose="020B0604020202020204" pitchFamily="34" charset="0"/>
              <a:cs typeface="Arial" panose="020B0604020202020204" pitchFamily="34" charset="0"/>
            </a:endParaRPr>
          </a:p>
          <a:p>
            <a:pPr>
              <a:spcBef>
                <a:spcPts val="2400"/>
              </a:spcBef>
              <a:buFontTx/>
              <a:buNone/>
            </a:pPr>
            <a:r>
              <a:rPr lang="en-US" sz="2200" dirty="0" smtClean="0">
                <a:latin typeface="Arial" panose="020B0604020202020204" pitchFamily="34" charset="0"/>
                <a:cs typeface="Arial" panose="020B0604020202020204" pitchFamily="34" charset="0"/>
              </a:rPr>
              <a:t>“By </a:t>
            </a:r>
            <a:r>
              <a:rPr lang="en-US" sz="2200" dirty="0">
                <a:latin typeface="Arial" panose="020B0604020202020204" pitchFamily="34" charset="0"/>
                <a:cs typeface="Arial" panose="020B0604020202020204" pitchFamily="34" charset="0"/>
              </a:rPr>
              <a:t>bourgeoisie is meant the class of modern capitalists, </a:t>
            </a:r>
            <a:r>
              <a:rPr lang="en-US" sz="2200" b="1" u="sng" dirty="0">
                <a:latin typeface="Arial" panose="020B0604020202020204" pitchFamily="34" charset="0"/>
                <a:cs typeface="Arial" panose="020B0604020202020204" pitchFamily="34" charset="0"/>
              </a:rPr>
              <a:t>owners</a:t>
            </a:r>
            <a:r>
              <a:rPr lang="en-US" sz="2200" dirty="0">
                <a:latin typeface="Arial" panose="020B0604020202020204" pitchFamily="34" charset="0"/>
                <a:cs typeface="Arial" panose="020B0604020202020204" pitchFamily="34" charset="0"/>
              </a:rPr>
              <a:t> of the means of social production and </a:t>
            </a:r>
            <a:r>
              <a:rPr lang="en-US" sz="2200" b="1" u="sng" dirty="0">
                <a:latin typeface="Arial" panose="020B0604020202020204" pitchFamily="34" charset="0"/>
                <a:cs typeface="Arial" panose="020B0604020202020204" pitchFamily="34" charset="0"/>
              </a:rPr>
              <a:t>employers</a:t>
            </a:r>
            <a:r>
              <a:rPr lang="en-US" sz="2200" dirty="0">
                <a:latin typeface="Arial" panose="020B0604020202020204" pitchFamily="34" charset="0"/>
                <a:cs typeface="Arial" panose="020B0604020202020204" pitchFamily="34" charset="0"/>
              </a:rPr>
              <a:t> of wage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By proletariat, the class of modern wage </a:t>
            </a:r>
            <a:r>
              <a:rPr lang="en-US" sz="2200" dirty="0" err="1">
                <a:latin typeface="Arial" panose="020B0604020202020204" pitchFamily="34" charset="0"/>
                <a:cs typeface="Arial" panose="020B0604020202020204" pitchFamily="34" charset="0"/>
              </a:rPr>
              <a:t>labourers</a:t>
            </a:r>
            <a:r>
              <a:rPr lang="en-US" sz="2200" dirty="0">
                <a:latin typeface="Arial" panose="020B0604020202020204" pitchFamily="34" charset="0"/>
                <a:cs typeface="Arial" panose="020B0604020202020204" pitchFamily="34" charset="0"/>
              </a:rPr>
              <a:t> who, </a:t>
            </a:r>
            <a:r>
              <a:rPr lang="en-US" sz="2200" b="1" u="sng" dirty="0">
                <a:latin typeface="Arial" panose="020B0604020202020204" pitchFamily="34" charset="0"/>
                <a:cs typeface="Arial" panose="020B0604020202020204" pitchFamily="34" charset="0"/>
              </a:rPr>
              <a:t>having no means of production of their own</a:t>
            </a:r>
            <a:r>
              <a:rPr lang="en-US" sz="2200" dirty="0">
                <a:latin typeface="Arial" panose="020B0604020202020204" pitchFamily="34" charset="0"/>
                <a:cs typeface="Arial" panose="020B0604020202020204" pitchFamily="34" charset="0"/>
              </a:rPr>
              <a:t>, are reduced to </a:t>
            </a:r>
            <a:r>
              <a:rPr lang="en-US" sz="2200" b="1" u="sng" dirty="0">
                <a:latin typeface="Arial" panose="020B0604020202020204" pitchFamily="34" charset="0"/>
                <a:cs typeface="Arial" panose="020B0604020202020204" pitchFamily="34" charset="0"/>
              </a:rPr>
              <a:t>selling</a:t>
            </a:r>
            <a:r>
              <a:rPr lang="en-US" sz="2200" dirty="0">
                <a:latin typeface="Arial" panose="020B0604020202020204" pitchFamily="34" charset="0"/>
                <a:cs typeface="Arial" panose="020B0604020202020204" pitchFamily="34" charset="0"/>
              </a:rPr>
              <a:t> their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power in order to live</a:t>
            </a:r>
            <a:r>
              <a:rPr lang="en-US" sz="22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7781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8317" y="1293197"/>
            <a:ext cx="83994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US" sz="2400" b="1" dirty="0" smtClean="0">
                <a:latin typeface="Arial" panose="020B0604020202020204" pitchFamily="34" charset="0"/>
                <a:cs typeface="Arial" panose="020B0604020202020204" pitchFamily="34" charset="0"/>
              </a:rPr>
              <a:t>Base and superstructure?</a:t>
            </a:r>
          </a:p>
          <a:p>
            <a:pPr>
              <a:spcBef>
                <a:spcPts val="1800"/>
              </a:spcBef>
              <a:buFontTx/>
              <a:buNone/>
            </a:pPr>
            <a:r>
              <a:rPr lang="en-US" sz="2400" dirty="0">
                <a:latin typeface="Arial" panose="020B0604020202020204" pitchFamily="34" charset="0"/>
                <a:cs typeface="Arial" panose="020B0604020202020204" pitchFamily="34" charset="0"/>
              </a:rPr>
              <a:t>In the third volume of </a:t>
            </a:r>
            <a:r>
              <a:rPr lang="en-US" sz="2400" i="1" dirty="0">
                <a:latin typeface="Arial" panose="020B0604020202020204" pitchFamily="34" charset="0"/>
                <a:cs typeface="Arial" panose="020B0604020202020204" pitchFamily="34" charset="0"/>
              </a:rPr>
              <a:t>Capital, </a:t>
            </a:r>
            <a:r>
              <a:rPr lang="en-US" sz="2400" dirty="0">
                <a:latin typeface="Arial" panose="020B0604020202020204" pitchFamily="34" charset="0"/>
                <a:cs typeface="Arial" panose="020B0604020202020204" pitchFamily="34" charset="0"/>
              </a:rPr>
              <a:t>in its </a:t>
            </a:r>
            <a:r>
              <a:rPr lang="en-US" sz="2400" dirty="0" smtClean="0">
                <a:latin typeface="Arial" panose="020B0604020202020204" pitchFamily="34" charset="0"/>
                <a:cs typeface="Arial" panose="020B0604020202020204" pitchFamily="34" charset="0"/>
              </a:rPr>
              <a:t>unfinished chapter </a:t>
            </a:r>
            <a:r>
              <a:rPr lang="en-US" sz="2400" dirty="0">
                <a:latin typeface="Arial" panose="020B0604020202020204" pitchFamily="34" charset="0"/>
                <a:cs typeface="Arial" panose="020B0604020202020204" pitchFamily="34" charset="0"/>
              </a:rPr>
              <a:t>on “Classes,”</a:t>
            </a:r>
            <a:r>
              <a:rPr lang="en-US" sz="2400"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Marx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wrote:</a:t>
            </a:r>
            <a:endParaRPr lang="en-GB" sz="2400" dirty="0" smtClean="0">
              <a:latin typeface="Arial" panose="020B0604020202020204" pitchFamily="34" charset="0"/>
              <a:cs typeface="Arial" panose="020B0604020202020204" pitchFamily="34" charset="0"/>
            </a:endParaRPr>
          </a:p>
          <a:p>
            <a:pPr>
              <a:spcBef>
                <a:spcPts val="1800"/>
              </a:spcBef>
              <a:buFontTx/>
              <a:buNone/>
            </a:pPr>
            <a:r>
              <a:rPr lang="en-US" sz="2400" dirty="0" smtClean="0">
                <a:latin typeface="Arial" panose="020B0604020202020204" pitchFamily="34" charset="0"/>
                <a:cs typeface="Arial" panose="020B0604020202020204" pitchFamily="34" charset="0"/>
              </a:rPr>
              <a:t>“The </a:t>
            </a:r>
            <a:r>
              <a:rPr lang="en-US" sz="2400" b="1" u="sng" dirty="0" smtClean="0">
                <a:latin typeface="Arial" panose="020B0604020202020204" pitchFamily="34" charset="0"/>
                <a:cs typeface="Arial" panose="020B0604020202020204" pitchFamily="34" charset="0"/>
              </a:rPr>
              <a:t>owners</a:t>
            </a:r>
            <a:r>
              <a:rPr lang="en-US" sz="2400" dirty="0" smtClean="0">
                <a:latin typeface="Arial" panose="020B0604020202020204" pitchFamily="34" charset="0"/>
                <a:cs typeface="Arial" panose="020B0604020202020204" pitchFamily="34" charset="0"/>
              </a:rPr>
              <a:t> of mere </a:t>
            </a:r>
            <a:r>
              <a:rPr lang="en-US" sz="2400" dirty="0" err="1" smtClean="0">
                <a:latin typeface="Arial" panose="020B0604020202020204" pitchFamily="34" charset="0"/>
                <a:cs typeface="Arial" panose="020B0604020202020204" pitchFamily="34" charset="0"/>
              </a:rPr>
              <a:t>labour</a:t>
            </a:r>
            <a:r>
              <a:rPr lang="en-US" sz="2400" dirty="0" smtClean="0">
                <a:latin typeface="Arial" panose="020B0604020202020204" pitchFamily="34" charset="0"/>
                <a:cs typeface="Arial" panose="020B0604020202020204" pitchFamily="34" charset="0"/>
              </a:rPr>
              <a:t>-power, the </a:t>
            </a:r>
            <a:r>
              <a:rPr lang="en-US" sz="2400" b="1" u="sng" dirty="0" smtClean="0">
                <a:latin typeface="Arial" panose="020B0604020202020204" pitchFamily="34" charset="0"/>
                <a:cs typeface="Arial" panose="020B0604020202020204" pitchFamily="34" charset="0"/>
              </a:rPr>
              <a:t>owners</a:t>
            </a:r>
            <a:r>
              <a:rPr lang="en-US" sz="2400" dirty="0" smtClean="0">
                <a:latin typeface="Arial" panose="020B0604020202020204" pitchFamily="34" charset="0"/>
                <a:cs typeface="Arial" panose="020B0604020202020204" pitchFamily="34" charset="0"/>
              </a:rPr>
              <a:t> of capital and the land</a:t>
            </a:r>
            <a:r>
              <a:rPr lang="en-US" sz="2400" b="1" u="sng" dirty="0" smtClean="0">
                <a:latin typeface="Arial" panose="020B0604020202020204" pitchFamily="34" charset="0"/>
                <a:cs typeface="Arial" panose="020B0604020202020204" pitchFamily="34" charset="0"/>
              </a:rPr>
              <a:t>owners</a:t>
            </a:r>
            <a:r>
              <a:rPr lang="en-US" sz="2400" dirty="0" smtClean="0">
                <a:latin typeface="Arial" panose="020B0604020202020204" pitchFamily="34" charset="0"/>
                <a:cs typeface="Arial" panose="020B0604020202020204" pitchFamily="34" charset="0"/>
              </a:rPr>
              <a:t> … in other words wage-</a:t>
            </a:r>
            <a:r>
              <a:rPr lang="en-US" sz="2400" dirty="0" err="1" smtClean="0">
                <a:latin typeface="Arial" panose="020B0604020202020204" pitchFamily="34" charset="0"/>
                <a:cs typeface="Arial" panose="020B0604020202020204" pitchFamily="34" charset="0"/>
              </a:rPr>
              <a:t>labourers</a:t>
            </a:r>
            <a:r>
              <a:rPr lang="en-US" sz="2400" dirty="0" smtClean="0">
                <a:latin typeface="Arial" panose="020B0604020202020204" pitchFamily="34" charset="0"/>
                <a:cs typeface="Arial" panose="020B0604020202020204" pitchFamily="34" charset="0"/>
              </a:rPr>
              <a:t>, capitalists and landowners … form the three great classes of modern society based on the capitalist mode of production.” </a:t>
            </a:r>
          </a:p>
          <a:p>
            <a:pPr>
              <a:spcBef>
                <a:spcPts val="1800"/>
              </a:spcBef>
              <a:buFontTx/>
              <a:buNone/>
            </a:pPr>
            <a:r>
              <a:rPr lang="en-US" sz="2400" b="1" dirty="0" smtClean="0">
                <a:solidFill>
                  <a:srgbClr val="FFFF99"/>
                </a:solidFill>
                <a:latin typeface="Arial" panose="020B0604020202020204" pitchFamily="34" charset="0"/>
                <a:cs typeface="Arial" panose="020B0604020202020204" pitchFamily="34" charset="0"/>
              </a:rPr>
              <a:t>Marxist definitions of social classes rest upon legal </a:t>
            </a:r>
            <a:r>
              <a:rPr lang="en-US" sz="2400" b="1" dirty="0" smtClean="0">
                <a:solidFill>
                  <a:srgbClr val="FFFF99"/>
                </a:solidFill>
                <a:latin typeface="Arial" panose="020B0604020202020204" pitchFamily="34" charset="0"/>
                <a:cs typeface="Arial" panose="020B0604020202020204" pitchFamily="34" charset="0"/>
              </a:rPr>
              <a:t>concepts – they are at the </a:t>
            </a:r>
            <a:r>
              <a:rPr lang="en-US" sz="2400" b="1" u="sng" dirty="0" smtClean="0">
                <a:solidFill>
                  <a:srgbClr val="FFFF99"/>
                </a:solidFill>
                <a:latin typeface="Arial" panose="020B0604020202020204" pitchFamily="34" charset="0"/>
                <a:cs typeface="Arial" panose="020B0604020202020204" pitchFamily="34" charset="0"/>
              </a:rPr>
              <a:t>foundation</a:t>
            </a:r>
            <a:r>
              <a:rPr lang="en-US" sz="2400" b="1" dirty="0" smtClean="0">
                <a:solidFill>
                  <a:srgbClr val="FFFF99"/>
                </a:solidFill>
                <a:latin typeface="Arial" panose="020B0604020202020204" pitchFamily="34" charset="0"/>
                <a:cs typeface="Arial" panose="020B0604020202020204" pitchFamily="34" charset="0"/>
              </a:rPr>
              <a:t>. </a:t>
            </a:r>
            <a:endParaRPr lang="en-US" sz="2400" b="1" dirty="0" smtClean="0">
              <a:solidFill>
                <a:srgbClr val="FFFF99"/>
              </a:solidFill>
              <a:latin typeface="Arial" panose="020B0604020202020204" pitchFamily="34" charset="0"/>
              <a:cs typeface="Arial" panose="020B0604020202020204" pitchFamily="34" charset="0"/>
            </a:endParaRPr>
          </a:p>
          <a:p>
            <a:pPr>
              <a:spcBef>
                <a:spcPts val="1800"/>
              </a:spcBef>
              <a:buFontTx/>
              <a:buNone/>
            </a:pPr>
            <a:r>
              <a:rPr lang="en-US" sz="2400" dirty="0" smtClean="0">
                <a:latin typeface="Arial" panose="020B0604020202020204" pitchFamily="34" charset="0"/>
                <a:cs typeface="Arial" panose="020B0604020202020204" pitchFamily="34" charset="0"/>
              </a:rPr>
              <a:t>Note </a:t>
            </a:r>
            <a:r>
              <a:rPr lang="en-US" sz="2400" b="1" dirty="0" err="1">
                <a:latin typeface="Arial" panose="020B0604020202020204" pitchFamily="34" charset="0"/>
                <a:cs typeface="Arial" panose="020B0604020202020204" pitchFamily="34" charset="0"/>
              </a:rPr>
              <a:t>Svetozar</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Pejovich</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(1997) </a:t>
            </a:r>
            <a:r>
              <a:rPr lang="en-US" sz="2400" i="1"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Economic Foundations of Property Rights.</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487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89930" y="1412776"/>
            <a:ext cx="8549579"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US" sz="2400" b="1" dirty="0" smtClean="0">
                <a:solidFill>
                  <a:srgbClr val="FFFF99"/>
                </a:solidFill>
                <a:latin typeface="Arial" panose="020B0604020202020204" pitchFamily="34" charset="0"/>
                <a:cs typeface="Arial" panose="020B0604020202020204" pitchFamily="34" charset="0"/>
              </a:rPr>
              <a:t>Understanding </a:t>
            </a:r>
            <a:r>
              <a:rPr lang="en-US" sz="2400" b="1" dirty="0" smtClean="0">
                <a:solidFill>
                  <a:srgbClr val="FFFF99"/>
                </a:solidFill>
                <a:latin typeface="Arial" panose="020B0604020202020204" pitchFamily="34" charset="0"/>
                <a:cs typeface="Arial" panose="020B0604020202020204" pitchFamily="34" charset="0"/>
              </a:rPr>
              <a:t>of motivation must tally with evolution: </a:t>
            </a:r>
          </a:p>
          <a:p>
            <a:pPr>
              <a:spcBef>
                <a:spcPts val="1800"/>
              </a:spcBef>
              <a:buFontTx/>
              <a:buNone/>
            </a:pPr>
            <a:r>
              <a:rPr lang="en-US" sz="2400" i="1" dirty="0" smtClean="0">
                <a:latin typeface="Arial" panose="020B0604020202020204" pitchFamily="34" charset="0"/>
                <a:cs typeface="Arial" panose="020B0604020202020204" pitchFamily="34" charset="0"/>
              </a:rPr>
              <a:t>Parental bent </a:t>
            </a:r>
            <a:r>
              <a:rPr lang="en-US" sz="2400" dirty="0" smtClean="0">
                <a:latin typeface="Arial" panose="020B0604020202020204" pitchFamily="34" charset="0"/>
                <a:cs typeface="Arial" panose="020B0604020202020204" pitchFamily="34" charset="0"/>
              </a:rPr>
              <a:t>(kin-based altruism) </a:t>
            </a:r>
            <a:r>
              <a:rPr lang="en-US" sz="2400" b="1" dirty="0" smtClean="0">
                <a:latin typeface="Arial" panose="020B0604020202020204" pitchFamily="34" charset="0"/>
                <a:cs typeface="Arial" panose="020B0604020202020204" pitchFamily="34" charset="0"/>
              </a:rPr>
              <a:t>Veblen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(1914</a:t>
            </a:r>
            <a:r>
              <a:rPr lang="en-US" sz="2400" dirty="0" smtClean="0">
                <a:latin typeface="Arial" panose="020B0604020202020204" pitchFamily="34" charset="0"/>
                <a:cs typeface="Arial" panose="020B0604020202020204" pitchFamily="34" charset="0"/>
              </a:rPr>
              <a:t>)</a:t>
            </a:r>
          </a:p>
          <a:p>
            <a:pPr>
              <a:spcBef>
                <a:spcPts val="1800"/>
              </a:spcBef>
              <a:buFontTx/>
              <a:buNone/>
            </a:pPr>
            <a:r>
              <a:rPr lang="en-US" sz="2400" i="1" dirty="0" smtClean="0">
                <a:latin typeface="Arial" panose="020B0604020202020204" pitchFamily="34" charset="0"/>
                <a:cs typeface="Arial" panose="020B0604020202020204" pitchFamily="34" charset="0"/>
              </a:rPr>
              <a:t>Conformist transmission </a:t>
            </a:r>
            <a:r>
              <a:rPr lang="en-US" sz="2400"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Boyd</a:t>
            </a:r>
            <a:r>
              <a:rPr lang="en-US" sz="2400" dirty="0" smtClean="0">
                <a:latin typeface="Arial" panose="020B0604020202020204" pitchFamily="34" charset="0"/>
                <a:cs typeface="Arial" panose="020B0604020202020204" pitchFamily="34" charset="0"/>
              </a:rPr>
              <a:t> &amp; </a:t>
            </a:r>
            <a:r>
              <a:rPr lang="en-US" sz="2400" b="1" dirty="0" smtClean="0">
                <a:latin typeface="Arial" panose="020B0604020202020204" pitchFamily="34" charset="0"/>
                <a:cs typeface="Arial" panose="020B0604020202020204" pitchFamily="34" charset="0"/>
              </a:rPr>
              <a:t>Richerson</a:t>
            </a:r>
            <a:r>
              <a:rPr lang="en-US" sz="2400" dirty="0" smtClean="0">
                <a:latin typeface="Arial" panose="020B0604020202020204" pitchFamily="34" charset="0"/>
                <a:cs typeface="Arial" panose="020B0604020202020204" pitchFamily="34" charset="0"/>
              </a:rPr>
              <a:t> 1985) </a:t>
            </a:r>
          </a:p>
          <a:p>
            <a:pPr>
              <a:spcBef>
                <a:spcPts val="1800"/>
              </a:spcBef>
              <a:buFontTx/>
              <a:buNone/>
            </a:pPr>
            <a:r>
              <a:rPr lang="en-US" sz="2400" i="1" dirty="0" smtClean="0">
                <a:latin typeface="Arial" panose="020B0604020202020204" pitchFamily="34" charset="0"/>
                <a:cs typeface="Arial" panose="020B0604020202020204" pitchFamily="34" charset="0"/>
              </a:rPr>
              <a:t>Prestige-based </a:t>
            </a:r>
            <a:r>
              <a:rPr lang="en-US" sz="2400" i="1" dirty="0">
                <a:latin typeface="Arial" panose="020B0604020202020204" pitchFamily="34" charset="0"/>
                <a:cs typeface="Arial" panose="020B0604020202020204" pitchFamily="34" charset="0"/>
              </a:rPr>
              <a:t>imitation </a:t>
            </a:r>
            <a:r>
              <a:rPr lang="en-US" sz="2400"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Henrich</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&amp; </a:t>
            </a:r>
            <a:r>
              <a:rPr lang="en-US" sz="2400" b="1" dirty="0" smtClean="0">
                <a:latin typeface="Arial" panose="020B0604020202020204" pitchFamily="34" charset="0"/>
                <a:cs typeface="Arial" panose="020B0604020202020204" pitchFamily="34" charset="0"/>
              </a:rPr>
              <a:t>Gil-White</a:t>
            </a:r>
            <a:r>
              <a:rPr lang="en-US" sz="2400" dirty="0" smtClean="0">
                <a:latin typeface="Arial" panose="020B0604020202020204" pitchFamily="34" charset="0"/>
                <a:cs typeface="Arial" panose="020B0604020202020204" pitchFamily="34" charset="0"/>
              </a:rPr>
              <a:t> 2001)</a:t>
            </a:r>
            <a:r>
              <a:rPr lang="en-US" sz="2400" b="1" dirty="0" smtClean="0">
                <a:solidFill>
                  <a:srgbClr val="FFFF99"/>
                </a:solidFill>
                <a:latin typeface="Arial" panose="020B0604020202020204" pitchFamily="34" charset="0"/>
                <a:cs typeface="Arial" panose="020B0604020202020204" pitchFamily="34" charset="0"/>
              </a:rPr>
              <a:t> </a:t>
            </a:r>
          </a:p>
          <a:p>
            <a:pPr>
              <a:spcBef>
                <a:spcPts val="1800"/>
              </a:spcBef>
              <a:buNone/>
            </a:pPr>
            <a:r>
              <a:rPr lang="en-US" sz="2400" i="1" dirty="0" smtClean="0">
                <a:latin typeface="Arial" panose="020B0604020202020204" pitchFamily="34" charset="0"/>
                <a:cs typeface="Arial" panose="020B0604020202020204" pitchFamily="34" charset="0"/>
              </a:rPr>
              <a:t>Punishment</a:t>
            </a:r>
            <a:r>
              <a:rPr lang="en-US" sz="2400" dirty="0" smtClean="0">
                <a:latin typeface="Arial" panose="020B0604020202020204" pitchFamily="34" charset="0"/>
                <a:cs typeface="Arial" panose="020B0604020202020204" pitchFamily="34" charset="0"/>
              </a:rPr>
              <a:t> &amp; </a:t>
            </a:r>
            <a:r>
              <a:rPr lang="en-US" sz="2400" i="1" dirty="0" smtClean="0">
                <a:latin typeface="Arial" panose="020B0604020202020204" pitchFamily="34" charset="0"/>
                <a:cs typeface="Arial" panose="020B0604020202020204" pitchFamily="34" charset="0"/>
              </a:rPr>
              <a:t>strong reciprocity </a:t>
            </a:r>
            <a:r>
              <a:rPr lang="en-US" sz="2400"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Gintis</a:t>
            </a:r>
            <a:r>
              <a:rPr lang="en-US" sz="2400" dirty="0">
                <a:latin typeface="Arial" panose="020B0604020202020204" pitchFamily="34" charset="0"/>
                <a:cs typeface="Arial" panose="020B0604020202020204" pitchFamily="34" charset="0"/>
              </a:rPr>
              <a:t> 2000</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i="1" dirty="0" smtClean="0">
                <a:latin typeface="Arial" panose="020B0604020202020204" pitchFamily="34" charset="0"/>
                <a:cs typeface="Arial" panose="020B0604020202020204" pitchFamily="34" charset="0"/>
              </a:rPr>
              <a:t>Respect for authority </a:t>
            </a:r>
            <a:r>
              <a:rPr lang="en-US" sz="2400" dirty="0" smtClean="0">
                <a:latin typeface="Arial" panose="020B0604020202020204" pitchFamily="34" charset="0"/>
                <a:cs typeface="Arial" panose="020B0604020202020204" pitchFamily="34" charset="0"/>
              </a:rPr>
              <a:t>(</a:t>
            </a:r>
            <a:r>
              <a:rPr lang="en-US" sz="2400" b="1" dirty="0" err="1" smtClean="0">
                <a:latin typeface="Arial" panose="020B0604020202020204" pitchFamily="34" charset="0"/>
                <a:cs typeface="Arial" panose="020B0604020202020204" pitchFamily="34" charset="0"/>
              </a:rPr>
              <a:t>Milgram</a:t>
            </a:r>
            <a:r>
              <a:rPr lang="en-US" sz="2400" dirty="0" smtClean="0">
                <a:latin typeface="Arial" panose="020B0604020202020204" pitchFamily="34" charset="0"/>
                <a:cs typeface="Arial" panose="020B0604020202020204" pitchFamily="34" charset="0"/>
              </a:rPr>
              <a:t> 1974, </a:t>
            </a:r>
            <a:r>
              <a:rPr lang="en-US" sz="2400" b="1" dirty="0" err="1">
                <a:latin typeface="Arial" panose="020B0604020202020204" pitchFamily="34" charset="0"/>
                <a:cs typeface="Arial" panose="020B0604020202020204" pitchFamily="34" charset="0"/>
              </a:rPr>
              <a:t>Haidt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&amp; </a:t>
            </a:r>
            <a:r>
              <a:rPr lang="en-US" sz="2400" b="1" dirty="0" smtClean="0">
                <a:latin typeface="Arial" panose="020B0604020202020204" pitchFamily="34" charset="0"/>
                <a:cs typeface="Arial" panose="020B0604020202020204" pitchFamily="34" charset="0"/>
              </a:rPr>
              <a:t>Joseph</a:t>
            </a:r>
            <a:r>
              <a:rPr lang="en-US" sz="2400" dirty="0" smtClean="0">
                <a:latin typeface="Arial" panose="020B0604020202020204" pitchFamily="34" charset="0"/>
                <a:cs typeface="Arial" panose="020B0604020202020204" pitchFamily="34" charset="0"/>
              </a:rPr>
              <a:t> 2004).</a:t>
            </a:r>
          </a:p>
          <a:p>
            <a:pPr>
              <a:spcBef>
                <a:spcPts val="1800"/>
              </a:spcBef>
              <a:buNone/>
            </a:pPr>
            <a:r>
              <a:rPr lang="en-US" sz="2400" i="1" dirty="0" smtClean="0">
                <a:latin typeface="Arial" panose="020B0604020202020204" pitchFamily="34" charset="0"/>
                <a:cs typeface="Arial" panose="020B0604020202020204" pitchFamily="34" charset="0"/>
              </a:rPr>
              <a:t>Moral sentiments </a:t>
            </a:r>
            <a:r>
              <a:rPr lang="en-US" sz="2400"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Smith</a:t>
            </a:r>
            <a:r>
              <a:rPr lang="en-US" sz="2400" dirty="0" smtClean="0">
                <a:latin typeface="Arial" panose="020B0604020202020204" pitchFamily="34" charset="0"/>
                <a:cs typeface="Arial" panose="020B0604020202020204" pitchFamily="34" charset="0"/>
              </a:rPr>
              <a:t> 1776, </a:t>
            </a:r>
            <a:r>
              <a:rPr lang="en-US" sz="2400" b="1" dirty="0" err="1" smtClean="0">
                <a:latin typeface="Arial" panose="020B0604020202020204" pitchFamily="34" charset="0"/>
                <a:cs typeface="Arial" panose="020B0604020202020204" pitchFamily="34" charset="0"/>
              </a:rPr>
              <a:t>Haidt</a:t>
            </a:r>
            <a:r>
              <a:rPr lang="en-US" sz="2400" dirty="0" smtClean="0">
                <a:latin typeface="Arial" panose="020B0604020202020204" pitchFamily="34" charset="0"/>
                <a:cs typeface="Arial" panose="020B0604020202020204" pitchFamily="34" charset="0"/>
              </a:rPr>
              <a:t> &amp; </a:t>
            </a:r>
            <a:r>
              <a:rPr lang="en-US" sz="2400" b="1" dirty="0" smtClean="0">
                <a:latin typeface="Arial" panose="020B0604020202020204" pitchFamily="34" charset="0"/>
                <a:cs typeface="Arial" panose="020B0604020202020204" pitchFamily="34" charset="0"/>
              </a:rPr>
              <a:t>Joseph</a:t>
            </a:r>
            <a:r>
              <a:rPr lang="en-US" sz="2400" dirty="0" smtClean="0">
                <a:latin typeface="Arial" panose="020B0604020202020204" pitchFamily="34" charset="0"/>
                <a:cs typeface="Arial" panose="020B0604020202020204" pitchFamily="34" charset="0"/>
              </a:rPr>
              <a:t> 2004</a:t>
            </a:r>
            <a:r>
              <a:rPr lang="en-US" sz="2400" dirty="0" smtClean="0">
                <a:latin typeface="Arial" panose="020B0604020202020204" pitchFamily="34" charset="0"/>
                <a:cs typeface="Arial" panose="020B0604020202020204" pitchFamily="34" charset="0"/>
              </a:rPr>
              <a:t>)</a:t>
            </a:r>
          </a:p>
          <a:p>
            <a:pPr>
              <a:spcBef>
                <a:spcPts val="1800"/>
              </a:spcBef>
              <a:buNone/>
            </a:pPr>
            <a:r>
              <a:rPr lang="en-US" sz="2400" u="sng" dirty="0" smtClean="0">
                <a:latin typeface="Arial" panose="020B0604020202020204" pitchFamily="34" charset="0"/>
                <a:cs typeface="Arial" panose="020B0604020202020204" pitchFamily="34" charset="0"/>
              </a:rPr>
              <a:t>All (except maybe the first) are important to understand law</a:t>
            </a:r>
            <a:r>
              <a:rPr lang="en-US" sz="2400" dirty="0" smtClean="0">
                <a:latin typeface="Arial" panose="020B0604020202020204" pitchFamily="34" charset="0"/>
                <a:cs typeface="Arial" panose="020B0604020202020204" pitchFamily="34" charset="0"/>
              </a:rPr>
              <a:t>.</a:t>
            </a:r>
            <a:endParaRPr lang="en-GB"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3241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 calcmode="lin" valueType="num">
                                      <p:cBhvr additive="base">
                                        <p:cTn id="37"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xEl>
                                              <p:pRg st="7" end="7"/>
                                            </p:txEl>
                                          </p:spTgt>
                                        </p:tgtEl>
                                        <p:attrNameLst>
                                          <p:attrName>style.visibility</p:attrName>
                                        </p:attrNameLst>
                                      </p:cBhvr>
                                      <p:to>
                                        <p:strVal val="visible"/>
                                      </p:to>
                                    </p:set>
                                    <p:anim calcmode="lin" valueType="num">
                                      <p:cBhvr additive="base">
                                        <p:cTn id="43"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7" name="Text Box 5"/>
          <p:cNvSpPr txBox="1">
            <a:spLocks noChangeArrowheads="1"/>
          </p:cNvSpPr>
          <p:nvPr/>
        </p:nvSpPr>
        <p:spPr bwMode="auto">
          <a:xfrm>
            <a:off x="395535" y="1436139"/>
            <a:ext cx="8062665"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3000"/>
              </a:spcBef>
            </a:pPr>
            <a:r>
              <a:rPr lang="en-US" altLang="en-US" sz="2800" b="1" dirty="0" smtClean="0">
                <a:solidFill>
                  <a:schemeClr val="bg1"/>
                </a:solidFill>
                <a:latin typeface="Arial" panose="020B0604020202020204" pitchFamily="34" charset="0"/>
                <a:cs typeface="Arial" panose="020B0604020202020204" pitchFamily="34" charset="0"/>
              </a:rPr>
              <a:t>Law, custom and the state</a:t>
            </a:r>
          </a:p>
          <a:p>
            <a:pPr>
              <a:spcBef>
                <a:spcPts val="3000"/>
              </a:spcBef>
            </a:pPr>
            <a:r>
              <a:rPr lang="en-US" altLang="en-US" sz="2800" dirty="0" smtClean="0">
                <a:solidFill>
                  <a:schemeClr val="bg1"/>
                </a:solidFill>
                <a:latin typeface="Arial" panose="020B0604020202020204" pitchFamily="34" charset="0"/>
                <a:cs typeface="Arial" panose="020B0604020202020204" pitchFamily="34" charset="0"/>
              </a:rPr>
              <a:t>Is </a:t>
            </a:r>
            <a:r>
              <a:rPr lang="en-US" altLang="en-US" sz="2800" dirty="0">
                <a:solidFill>
                  <a:schemeClr val="bg1"/>
                </a:solidFill>
                <a:latin typeface="Arial" panose="020B0604020202020204" pitchFamily="34" charset="0"/>
                <a:cs typeface="Arial" panose="020B0604020202020204" pitchFamily="34" charset="0"/>
              </a:rPr>
              <a:t>law equivalent to custom?  Can law emerge spontaneously from individual interactions?  </a:t>
            </a:r>
          </a:p>
          <a:p>
            <a:pPr>
              <a:spcBef>
                <a:spcPts val="3000"/>
              </a:spcBef>
            </a:pPr>
            <a:r>
              <a:rPr lang="en-US" altLang="en-US" sz="2800" dirty="0">
                <a:solidFill>
                  <a:schemeClr val="bg1"/>
                </a:solidFill>
                <a:latin typeface="Arial" panose="020B0604020202020204" pitchFamily="34" charset="0"/>
                <a:cs typeface="Arial" panose="020B0604020202020204" pitchFamily="34" charset="0"/>
              </a:rPr>
              <a:t>Do </a:t>
            </a:r>
            <a:r>
              <a:rPr lang="en-GB" altLang="en-US" sz="2800" dirty="0">
                <a:latin typeface="Arial" panose="020B0604020202020204" pitchFamily="34" charset="0"/>
                <a:cs typeface="Arial" panose="020B0604020202020204" pitchFamily="34" charset="0"/>
              </a:rPr>
              <a:t>spontaneous arrangements represent the essence of all legal systems, irrespective of the degree of </a:t>
            </a:r>
            <a:r>
              <a:rPr lang="en-GB" altLang="en-US" sz="2800" i="1" dirty="0">
                <a:latin typeface="Arial" panose="020B0604020202020204" pitchFamily="34" charset="0"/>
                <a:cs typeface="Arial" panose="020B0604020202020204" pitchFamily="34" charset="0"/>
              </a:rPr>
              <a:t>de facto</a:t>
            </a:r>
            <a:r>
              <a:rPr lang="en-GB" altLang="en-US" sz="2800" dirty="0">
                <a:latin typeface="Arial" panose="020B0604020202020204" pitchFamily="34" charset="0"/>
                <a:cs typeface="Arial" panose="020B0604020202020204" pitchFamily="34" charset="0"/>
              </a:rPr>
              <a:t> involvement of the state</a:t>
            </a:r>
            <a:r>
              <a:rPr lang="en-US" altLang="en-US" sz="2800" dirty="0">
                <a:latin typeface="Arial" panose="020B0604020202020204" pitchFamily="34" charset="0"/>
                <a:cs typeface="Arial" panose="020B0604020202020204" pitchFamily="34" charset="0"/>
              </a:rPr>
              <a:t>?</a:t>
            </a:r>
          </a:p>
          <a:p>
            <a:pPr>
              <a:spcBef>
                <a:spcPts val="3000"/>
              </a:spcBef>
            </a:pPr>
            <a:r>
              <a:rPr lang="en-GB" altLang="en-US" sz="2800" b="1" dirty="0">
                <a:latin typeface="Arial" panose="020B0604020202020204" pitchFamily="34" charset="0"/>
                <a:cs typeface="Arial" panose="020B0604020202020204" pitchFamily="34" charset="0"/>
              </a:rPr>
              <a:t>Robert Sugden </a:t>
            </a:r>
            <a:r>
              <a:rPr lang="en-GB" altLang="en-US" sz="2800" dirty="0">
                <a:latin typeface="Arial" panose="020B0604020202020204" pitchFamily="34" charset="0"/>
                <a:cs typeface="Arial" panose="020B0604020202020204" pitchFamily="34" charset="0"/>
              </a:rPr>
              <a:t>(1986): legal codes “merely formalize … conventions of behaviour</a:t>
            </a:r>
            <a:r>
              <a:rPr lang="en-GB" altLang="en-US" sz="2800" dirty="0" smtClean="0">
                <a:latin typeface="Arial" panose="020B0604020202020204" pitchFamily="34" charset="0"/>
                <a:cs typeface="Arial" panose="020B0604020202020204" pitchFamily="34" charset="0"/>
              </a:rPr>
              <a:t>”.</a:t>
            </a:r>
            <a:endParaRPr lang="en-US"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2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7" name="Text Box 5"/>
          <p:cNvSpPr txBox="1">
            <a:spLocks noChangeArrowheads="1"/>
          </p:cNvSpPr>
          <p:nvPr/>
        </p:nvSpPr>
        <p:spPr bwMode="auto">
          <a:xfrm>
            <a:off x="533282" y="1287808"/>
            <a:ext cx="8062912"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3000"/>
              </a:spcBef>
            </a:pPr>
            <a:r>
              <a:rPr lang="en-US" altLang="en-US" sz="2800" b="1" dirty="0" smtClean="0">
                <a:solidFill>
                  <a:schemeClr val="bg1"/>
                </a:solidFill>
                <a:latin typeface="Arial" panose="020B0604020202020204" pitchFamily="34" charset="0"/>
                <a:cs typeface="Arial" panose="020B0604020202020204" pitchFamily="34" charset="0"/>
              </a:rPr>
              <a:t>Law, custom and the state</a:t>
            </a:r>
          </a:p>
          <a:p>
            <a:pPr>
              <a:spcBef>
                <a:spcPts val="3000"/>
              </a:spcBef>
            </a:pPr>
            <a:r>
              <a:rPr lang="en-GB" altLang="en-US" sz="2800" b="1" dirty="0" smtClean="0">
                <a:latin typeface="Arial" panose="020B0604020202020204" pitchFamily="34" charset="0"/>
                <a:cs typeface="Arial" panose="020B0604020202020204" pitchFamily="34" charset="0"/>
              </a:rPr>
              <a:t>Avner </a:t>
            </a:r>
            <a:r>
              <a:rPr lang="en-GB" altLang="en-US" sz="2800" b="1" dirty="0">
                <a:latin typeface="Arial" panose="020B0604020202020204" pitchFamily="34" charset="0"/>
                <a:cs typeface="Arial" panose="020B0604020202020204" pitchFamily="34" charset="0"/>
              </a:rPr>
              <a:t>Grief </a:t>
            </a:r>
            <a:r>
              <a:rPr lang="en-GB" altLang="en-US" sz="2800" dirty="0">
                <a:latin typeface="Arial" panose="020B0604020202020204" pitchFamily="34" charset="0"/>
                <a:cs typeface="Arial" panose="020B0604020202020204" pitchFamily="34" charset="0"/>
              </a:rPr>
              <a:t>– the state cannot be seen as the origin of law because it is left unexplained why state officials themselves obey and enforce laws</a:t>
            </a:r>
            <a:r>
              <a:rPr lang="en-GB" altLang="en-US" sz="2800" dirty="0" smtClean="0">
                <a:latin typeface="Arial" panose="020B0604020202020204" pitchFamily="34" charset="0"/>
                <a:cs typeface="Arial" panose="020B0604020202020204" pitchFamily="34" charset="0"/>
              </a:rPr>
              <a:t>.</a:t>
            </a:r>
          </a:p>
          <a:p>
            <a:pPr>
              <a:spcBef>
                <a:spcPts val="3000"/>
              </a:spcBef>
            </a:pPr>
            <a:r>
              <a:rPr lang="en-GB" altLang="en-US" sz="2800" b="1" dirty="0" smtClean="0">
                <a:latin typeface="Arial" panose="020B0604020202020204" pitchFamily="34" charset="0"/>
                <a:cs typeface="Arial" panose="020B0604020202020204" pitchFamily="34" charset="0"/>
              </a:rPr>
              <a:t>Greif</a:t>
            </a:r>
            <a:r>
              <a:rPr lang="en-GB" altLang="en-US" sz="2800" dirty="0" smtClean="0">
                <a:latin typeface="Arial" panose="020B0604020202020204" pitchFamily="34" charset="0"/>
                <a:cs typeface="Arial" panose="020B0604020202020204" pitchFamily="34" charset="0"/>
              </a:rPr>
              <a:t> (2006): "Because institutions reflect human actions, we ultimately must study them as private order even when a state exists.“</a:t>
            </a:r>
          </a:p>
          <a:p>
            <a:pPr>
              <a:spcBef>
                <a:spcPts val="3000"/>
              </a:spcBef>
            </a:pPr>
            <a:r>
              <a:rPr lang="en-GB" altLang="en-US" sz="2800" b="1" dirty="0" smtClean="0">
                <a:latin typeface="Arial" panose="020B0604020202020204" pitchFamily="34" charset="0"/>
                <a:cs typeface="Arial" panose="020B0604020202020204" pitchFamily="34" charset="0"/>
              </a:rPr>
              <a:t>Grief</a:t>
            </a:r>
            <a:r>
              <a:rPr lang="en-GB" altLang="en-US" sz="2800" dirty="0" smtClean="0">
                <a:latin typeface="Arial" panose="020B0604020202020204" pitchFamily="34" charset="0"/>
                <a:cs typeface="Arial" panose="020B0604020202020204" pitchFamily="34" charset="0"/>
              </a:rPr>
              <a:t> uses game theory but does not explain origin of assumed games.</a:t>
            </a: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0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0"/>
            <a:ext cx="7846640"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323528" y="1552575"/>
            <a:ext cx="547260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buFontTx/>
              <a:buNone/>
            </a:pPr>
            <a:r>
              <a:rPr lang="en-US" altLang="en-US" sz="2200" dirty="0"/>
              <a:t>      Introduction</a:t>
            </a:r>
          </a:p>
          <a:p>
            <a:pPr>
              <a:spcBef>
                <a:spcPts val="600"/>
              </a:spcBef>
              <a:buFontTx/>
              <a:buNone/>
            </a:pPr>
            <a:r>
              <a:rPr lang="en-US" altLang="en-US" sz="2200" dirty="0"/>
              <a:t>	DISCOVERING CAPITALISM</a:t>
            </a:r>
            <a:endParaRPr lang="en-GB" altLang="en-US" sz="2200" dirty="0"/>
          </a:p>
          <a:p>
            <a:pPr>
              <a:spcBef>
                <a:spcPts val="600"/>
              </a:spcBef>
              <a:buFontTx/>
              <a:buNone/>
            </a:pPr>
            <a:r>
              <a:rPr lang="en-US" altLang="en-US" sz="2200" dirty="0" smtClean="0"/>
              <a:t> 1</a:t>
            </a:r>
            <a:r>
              <a:rPr lang="en-US" altLang="en-US" sz="2200" dirty="0"/>
              <a:t>.   Distilling the essence</a:t>
            </a:r>
            <a:endParaRPr lang="en-GB" altLang="en-US" sz="2200" dirty="0"/>
          </a:p>
          <a:p>
            <a:pPr>
              <a:spcBef>
                <a:spcPts val="600"/>
              </a:spcBef>
              <a:buFontTx/>
              <a:buNone/>
            </a:pPr>
            <a:r>
              <a:rPr lang="en-US" altLang="en-US" sz="2200" dirty="0" smtClean="0"/>
              <a:t> 2</a:t>
            </a:r>
            <a:r>
              <a:rPr lang="en-US" altLang="en-US" sz="2200" dirty="0"/>
              <a:t>.   Social structure and individual motivation</a:t>
            </a:r>
            <a:endParaRPr lang="en-GB" altLang="en-US" sz="2200" dirty="0"/>
          </a:p>
          <a:p>
            <a:pPr>
              <a:spcBef>
                <a:spcPts val="600"/>
              </a:spcBef>
              <a:buFontTx/>
              <a:buNone/>
            </a:pPr>
            <a:r>
              <a:rPr lang="en-US" altLang="en-US" sz="2200" dirty="0" smtClean="0"/>
              <a:t> 3</a:t>
            </a:r>
            <a:r>
              <a:rPr lang="en-US" altLang="en-US" sz="2200" dirty="0"/>
              <a:t>.   Law and the state</a:t>
            </a:r>
            <a:endParaRPr lang="en-GB" altLang="en-US" sz="2200" dirty="0"/>
          </a:p>
          <a:p>
            <a:pPr>
              <a:spcBef>
                <a:spcPts val="600"/>
              </a:spcBef>
              <a:buFontTx/>
              <a:buNone/>
            </a:pPr>
            <a:r>
              <a:rPr lang="en-US" altLang="en-US" sz="2200" dirty="0" smtClean="0"/>
              <a:t> 4</a:t>
            </a:r>
            <a:r>
              <a:rPr lang="en-US" altLang="en-US" sz="2200" dirty="0"/>
              <a:t>.   Property, possession and contract</a:t>
            </a:r>
            <a:endParaRPr lang="en-GB" altLang="en-US" sz="2200" dirty="0"/>
          </a:p>
          <a:p>
            <a:pPr>
              <a:spcBef>
                <a:spcPts val="600"/>
              </a:spcBef>
              <a:buFontTx/>
              <a:buNone/>
            </a:pPr>
            <a:r>
              <a:rPr lang="en-US" altLang="en-US" sz="2200" dirty="0" smtClean="0"/>
              <a:t> 5</a:t>
            </a:r>
            <a:r>
              <a:rPr lang="en-US" altLang="en-US" sz="2200" dirty="0"/>
              <a:t>.   Commodity exchange and markets</a:t>
            </a:r>
            <a:endParaRPr lang="en-GB" altLang="en-US" sz="2200" dirty="0"/>
          </a:p>
          <a:p>
            <a:pPr>
              <a:spcBef>
                <a:spcPts val="600"/>
              </a:spcBef>
              <a:buFontTx/>
              <a:buNone/>
            </a:pPr>
            <a:r>
              <a:rPr lang="en-US" altLang="en-US" sz="2200" dirty="0" smtClean="0"/>
              <a:t> 6</a:t>
            </a:r>
            <a:r>
              <a:rPr lang="en-US" altLang="en-US" sz="2200" dirty="0"/>
              <a:t>.   Money and finance</a:t>
            </a:r>
            <a:endParaRPr lang="en-GB" altLang="en-US" sz="2200" dirty="0"/>
          </a:p>
          <a:p>
            <a:pPr>
              <a:spcBef>
                <a:spcPts val="600"/>
              </a:spcBef>
              <a:buFontTx/>
              <a:buNone/>
            </a:pPr>
            <a:r>
              <a:rPr lang="en-US" altLang="en-US" sz="2200" dirty="0" smtClean="0"/>
              <a:t> 7</a:t>
            </a:r>
            <a:r>
              <a:rPr lang="en-US" altLang="en-US" sz="2200" dirty="0"/>
              <a:t>.   Meanings of capital</a:t>
            </a:r>
            <a:endParaRPr lang="en-GB" altLang="en-US" sz="2200" dirty="0"/>
          </a:p>
          <a:p>
            <a:pPr>
              <a:spcBef>
                <a:spcPts val="600"/>
              </a:spcBef>
              <a:buFontTx/>
              <a:buNone/>
            </a:pPr>
            <a:r>
              <a:rPr lang="en-US" altLang="en-US" sz="2200" dirty="0" smtClean="0"/>
              <a:t> 8</a:t>
            </a:r>
            <a:r>
              <a:rPr lang="en-US" altLang="en-US" sz="2200" dirty="0"/>
              <a:t>.   Firms and corporations</a:t>
            </a:r>
            <a:endParaRPr lang="en-GB" altLang="en-US" sz="2200" dirty="0"/>
          </a:p>
          <a:p>
            <a:pPr>
              <a:spcBef>
                <a:spcPts val="600"/>
              </a:spcBef>
              <a:buFontTx/>
              <a:buNone/>
            </a:pPr>
            <a:r>
              <a:rPr lang="en-US" altLang="en-US" sz="2200" dirty="0" smtClean="0"/>
              <a:t> 9</a:t>
            </a:r>
            <a:r>
              <a:rPr lang="en-US" altLang="en-US" sz="2200" dirty="0"/>
              <a:t>.   Labor and employment</a:t>
            </a:r>
            <a:endParaRPr lang="en-GB" altLang="en-US" sz="2200" dirty="0"/>
          </a:p>
          <a:p>
            <a:pPr>
              <a:spcBef>
                <a:spcPts val="600"/>
              </a:spcBef>
              <a:buFontTx/>
              <a:buNone/>
            </a:pPr>
            <a:r>
              <a:rPr lang="en-US" altLang="en-US" sz="2200" dirty="0" smtClean="0"/>
              <a:t>10</a:t>
            </a:r>
            <a:r>
              <a:rPr lang="en-US" altLang="en-US" sz="2200" dirty="0"/>
              <a:t>. The essence of capitalism</a:t>
            </a:r>
          </a:p>
        </p:txBody>
      </p:sp>
      <p:sp>
        <p:nvSpPr>
          <p:cNvPr id="4100" name="Text Box 9"/>
          <p:cNvSpPr txBox="1">
            <a:spLocks noChangeArrowheads="1"/>
          </p:cNvSpPr>
          <p:nvPr/>
        </p:nvSpPr>
        <p:spPr bwMode="auto">
          <a:xfrm>
            <a:off x="2463800" y="10906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7"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a:t>
            </a:fld>
            <a:endParaRPr lang="en-US" smtClean="0"/>
          </a:p>
        </p:txBody>
      </p:sp>
      <p:sp>
        <p:nvSpPr>
          <p:cNvPr id="3" name="Rounded Rectangle 2"/>
          <p:cNvSpPr/>
          <p:nvPr/>
        </p:nvSpPr>
        <p:spPr bwMode="auto">
          <a:xfrm>
            <a:off x="361827" y="1579184"/>
            <a:ext cx="3032118" cy="396044"/>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9" name="Rounded Rectangle 8"/>
          <p:cNvSpPr/>
          <p:nvPr/>
        </p:nvSpPr>
        <p:spPr bwMode="auto">
          <a:xfrm>
            <a:off x="342520" y="2855794"/>
            <a:ext cx="5597631" cy="792088"/>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3923928" y="4725144"/>
            <a:ext cx="1872208" cy="830997"/>
          </a:xfrm>
          <a:prstGeom prst="rect">
            <a:avLst/>
          </a:prstGeom>
          <a:solidFill>
            <a:srgbClr val="C000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Today’s Lecture</a:t>
            </a:r>
            <a:endParaRPr lang="en-GB" dirty="0">
              <a:latin typeface="Arial" panose="020B0604020202020204" pitchFamily="34" charset="0"/>
              <a:cs typeface="Arial" panose="020B0604020202020204" pitchFamily="34" charset="0"/>
            </a:endParaRPr>
          </a:p>
        </p:txBody>
      </p:sp>
      <p:cxnSp>
        <p:nvCxnSpPr>
          <p:cNvPr id="8" name="Straight Arrow Connector 7"/>
          <p:cNvCxnSpPr/>
          <p:nvPr/>
        </p:nvCxnSpPr>
        <p:spPr bwMode="auto">
          <a:xfrm flipH="1" flipV="1">
            <a:off x="3059832" y="3647882"/>
            <a:ext cx="864096" cy="1077263"/>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393945" y="1975228"/>
            <a:ext cx="2143977" cy="2749917"/>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9" name="Text Box 4"/>
          <p:cNvSpPr txBox="1">
            <a:spLocks noChangeArrowheads="1"/>
          </p:cNvSpPr>
          <p:nvPr/>
        </p:nvSpPr>
        <p:spPr bwMode="auto">
          <a:xfrm>
            <a:off x="468313" y="1484313"/>
            <a:ext cx="810736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ts val="3600"/>
              </a:spcBef>
            </a:pPr>
            <a:r>
              <a:rPr lang="en-US" altLang="en-US" sz="2800" b="1" dirty="0" smtClean="0">
                <a:solidFill>
                  <a:schemeClr val="bg1"/>
                </a:solidFill>
                <a:latin typeface="Arial" panose="020B0604020202020204" pitchFamily="34" charset="0"/>
                <a:cs typeface="Arial" panose="020B0604020202020204" pitchFamily="34" charset="0"/>
              </a:rPr>
              <a:t>Law, custom and the state</a:t>
            </a:r>
          </a:p>
          <a:p>
            <a:pPr marL="0" indent="0">
              <a:spcBef>
                <a:spcPts val="3600"/>
              </a:spcBef>
            </a:pPr>
            <a:r>
              <a:rPr lang="en-GB" altLang="en-US" sz="2800" b="1" dirty="0" smtClean="0">
                <a:latin typeface="Arial" panose="020B0604020202020204" pitchFamily="34" charset="0"/>
                <a:cs typeface="Arial" panose="020B0604020202020204" pitchFamily="34" charset="0"/>
              </a:rPr>
              <a:t>Friedrich Hayek</a:t>
            </a:r>
            <a:r>
              <a:rPr lang="en-GB" altLang="en-US" sz="2800" dirty="0" smtClean="0">
                <a:latin typeface="Arial" panose="020B0604020202020204" pitchFamily="34" charset="0"/>
                <a:cs typeface="Arial" panose="020B0604020202020204" pitchFamily="34" charset="0"/>
              </a:rPr>
              <a:t> </a:t>
            </a:r>
            <a:r>
              <a:rPr lang="en-GB" altLang="en-US" sz="2800" dirty="0">
                <a:latin typeface="Arial" panose="020B0604020202020204" pitchFamily="34" charset="0"/>
                <a:cs typeface="Arial" panose="020B0604020202020204" pitchFamily="34" charset="0"/>
              </a:rPr>
              <a:t>(1973) </a:t>
            </a:r>
            <a:r>
              <a:rPr lang="en-GB" altLang="en-US" sz="2800" dirty="0" smtClean="0">
                <a:latin typeface="Arial" panose="020B0604020202020204" pitchFamily="34" charset="0"/>
                <a:cs typeface="Arial" panose="020B0604020202020204" pitchFamily="34" charset="0"/>
              </a:rPr>
              <a:t>opposed </a:t>
            </a:r>
            <a:r>
              <a:rPr lang="en-GB" altLang="en-US" sz="2800" dirty="0">
                <a:latin typeface="Arial" panose="020B0604020202020204" pitchFamily="34" charset="0"/>
                <a:cs typeface="Arial" panose="020B0604020202020204" pitchFamily="34" charset="0"/>
              </a:rPr>
              <a:t>the "constructivist" or "legal positivist" idea of law as emanating from the state.</a:t>
            </a:r>
          </a:p>
          <a:p>
            <a:pPr marL="0" indent="0">
              <a:spcBef>
                <a:spcPts val="3600"/>
              </a:spcBef>
            </a:pPr>
            <a:r>
              <a:rPr lang="en-GB" altLang="en-US" sz="2800" b="1" dirty="0" smtClean="0">
                <a:latin typeface="Arial" panose="020B0604020202020204" pitchFamily="34" charset="0"/>
                <a:cs typeface="Arial" panose="020B0604020202020204" pitchFamily="34" charset="0"/>
              </a:rPr>
              <a:t>Hayek</a:t>
            </a:r>
            <a:r>
              <a:rPr lang="en-GB" altLang="en-US" sz="2800" dirty="0" smtClean="0">
                <a:latin typeface="Arial" panose="020B0604020202020204" pitchFamily="34" charset="0"/>
                <a:cs typeface="Arial" panose="020B0604020202020204" pitchFamily="34" charset="0"/>
              </a:rPr>
              <a:t> insisted </a:t>
            </a:r>
            <a:r>
              <a:rPr lang="en-GB" altLang="en-US" sz="2800" dirty="0">
                <a:latin typeface="Arial" panose="020B0604020202020204" pitchFamily="34" charset="0"/>
                <a:cs typeface="Arial" panose="020B0604020202020204" pitchFamily="34" charset="0"/>
              </a:rPr>
              <a:t>that law "is older than legislation" and that law "in the sense of enforced rules of conduct is undoubtedly coeval with society". Laws are the "rules which govern men’s conduct".</a:t>
            </a:r>
          </a:p>
        </p:txBody>
      </p:sp>
    </p:spTree>
    <p:extLst>
      <p:ext uri="{BB962C8B-B14F-4D97-AF65-F5344CB8AC3E}">
        <p14:creationId xmlns:p14="http://schemas.microsoft.com/office/powerpoint/2010/main" val="28388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7" name="Text Box 4"/>
          <p:cNvSpPr txBox="1">
            <a:spLocks noChangeArrowheads="1"/>
          </p:cNvSpPr>
          <p:nvPr/>
        </p:nvSpPr>
        <p:spPr bwMode="auto">
          <a:xfrm>
            <a:off x="395535" y="1290221"/>
            <a:ext cx="79930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ts val="2400"/>
              </a:spcBef>
            </a:pPr>
            <a:r>
              <a:rPr lang="en-US" altLang="en-US" sz="2800" b="1" dirty="0" smtClean="0">
                <a:solidFill>
                  <a:schemeClr val="bg1"/>
                </a:solidFill>
                <a:latin typeface="Arial" panose="020B0604020202020204" pitchFamily="34" charset="0"/>
                <a:cs typeface="Arial" panose="020B0604020202020204" pitchFamily="34" charset="0"/>
              </a:rPr>
              <a:t>Obeying the law</a:t>
            </a:r>
            <a:endParaRPr lang="en-GB" altLang="en-US" sz="2800" dirty="0" smtClean="0">
              <a:latin typeface="Arial" panose="020B0604020202020204" pitchFamily="34" charset="0"/>
              <a:cs typeface="Arial" panose="020B0604020202020204" pitchFamily="34" charset="0"/>
            </a:endParaRPr>
          </a:p>
          <a:p>
            <a:pPr marL="0" indent="0">
              <a:spcBef>
                <a:spcPts val="2400"/>
              </a:spcBef>
            </a:pPr>
            <a:r>
              <a:rPr lang="en-GB" altLang="en-US" sz="2800" dirty="0" smtClean="0">
                <a:latin typeface="Arial" panose="020B0604020202020204" pitchFamily="34" charset="0"/>
                <a:cs typeface="Arial" panose="020B0604020202020204" pitchFamily="34" charset="0"/>
              </a:rPr>
              <a:t>With </a:t>
            </a:r>
            <a:r>
              <a:rPr lang="en-GB" altLang="en-US" sz="2800" dirty="0">
                <a:latin typeface="Arial" panose="020B0604020202020204" pitchFamily="34" charset="0"/>
                <a:cs typeface="Arial" panose="020B0604020202020204" pitchFamily="34" charset="0"/>
              </a:rPr>
              <a:t>some rules or laws (such as language or some traffic rules) we have strong incentives to follow reigning conventions, whatever our marginal preferences.</a:t>
            </a:r>
          </a:p>
          <a:p>
            <a:pPr marL="0" indent="0">
              <a:spcBef>
                <a:spcPts val="2400"/>
              </a:spcBef>
            </a:pPr>
            <a:r>
              <a:rPr lang="en-GB" altLang="en-US" sz="2800" dirty="0">
                <a:latin typeface="Arial" panose="020B0604020202020204" pitchFamily="34" charset="0"/>
                <a:cs typeface="Arial" panose="020B0604020202020204" pitchFamily="34" charset="0"/>
              </a:rPr>
              <a:t>But these </a:t>
            </a:r>
            <a:r>
              <a:rPr lang="en-GB" altLang="en-US" sz="2800" u="sng" dirty="0">
                <a:latin typeface="Arial" panose="020B0604020202020204" pitchFamily="34" charset="0"/>
                <a:cs typeface="Arial" panose="020B0604020202020204" pitchFamily="34" charset="0"/>
              </a:rPr>
              <a:t>coordination games</a:t>
            </a:r>
            <a:r>
              <a:rPr lang="en-GB" altLang="en-US" sz="2800" dirty="0">
                <a:latin typeface="Arial" panose="020B0604020202020204" pitchFamily="34" charset="0"/>
                <a:cs typeface="Arial" panose="020B0604020202020204" pitchFamily="34" charset="0"/>
              </a:rPr>
              <a:t> do not represent all cases (</a:t>
            </a:r>
            <a:r>
              <a:rPr lang="en-GB" altLang="en-US" sz="2800" b="1" dirty="0">
                <a:latin typeface="Arial" panose="020B0604020202020204" pitchFamily="34" charset="0"/>
                <a:cs typeface="Arial" panose="020B0604020202020204" pitchFamily="34" charset="0"/>
              </a:rPr>
              <a:t>Vanberg</a:t>
            </a:r>
            <a:r>
              <a:rPr lang="en-GB" altLang="en-US" sz="2800" dirty="0">
                <a:latin typeface="Arial" panose="020B0604020202020204" pitchFamily="34" charset="0"/>
                <a:cs typeface="Arial" panose="020B0604020202020204" pitchFamily="34" charset="0"/>
              </a:rPr>
              <a:t> 1994, </a:t>
            </a:r>
            <a:r>
              <a:rPr lang="en-GB" altLang="en-US" sz="2800" b="1" dirty="0">
                <a:latin typeface="Arial" panose="020B0604020202020204" pitchFamily="34" charset="0"/>
                <a:cs typeface="Arial" panose="020B0604020202020204" pitchFamily="34" charset="0"/>
              </a:rPr>
              <a:t>Schultz</a:t>
            </a:r>
            <a:r>
              <a:rPr lang="en-GB" altLang="en-US" sz="2800" dirty="0">
                <a:latin typeface="Arial" panose="020B0604020202020204" pitchFamily="34" charset="0"/>
                <a:cs typeface="Arial" panose="020B0604020202020204" pitchFamily="34" charset="0"/>
              </a:rPr>
              <a:t> 2001).</a:t>
            </a:r>
          </a:p>
          <a:p>
            <a:pPr marL="0" indent="0">
              <a:spcBef>
                <a:spcPts val="2400"/>
              </a:spcBef>
            </a:pPr>
            <a:r>
              <a:rPr lang="en-GB" altLang="en-US" sz="2800" dirty="0">
                <a:latin typeface="Arial" panose="020B0604020202020204" pitchFamily="34" charset="0"/>
                <a:cs typeface="Arial" panose="020B0604020202020204" pitchFamily="34" charset="0"/>
              </a:rPr>
              <a:t>The mere codification, legislation or proclamation of a rule is insufficient.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7" name="Text Box 4"/>
          <p:cNvSpPr txBox="1">
            <a:spLocks noChangeArrowheads="1"/>
          </p:cNvSpPr>
          <p:nvPr/>
        </p:nvSpPr>
        <p:spPr bwMode="auto">
          <a:xfrm>
            <a:off x="251521" y="1290221"/>
            <a:ext cx="85495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ts val="2400"/>
              </a:spcBef>
            </a:pPr>
            <a:r>
              <a:rPr lang="en-US" altLang="en-US" sz="2600" b="1" dirty="0" smtClean="0">
                <a:solidFill>
                  <a:schemeClr val="bg1"/>
                </a:solidFill>
                <a:latin typeface="Arial" panose="020B0604020202020204" pitchFamily="34" charset="0"/>
                <a:cs typeface="Arial" panose="020B0604020202020204" pitchFamily="34" charset="0"/>
              </a:rPr>
              <a:t>Obeying the law</a:t>
            </a:r>
            <a:endParaRPr lang="en-GB" altLang="en-US" sz="2600" dirty="0" smtClean="0">
              <a:latin typeface="Arial" panose="020B0604020202020204" pitchFamily="34" charset="0"/>
              <a:cs typeface="Arial" panose="020B0604020202020204" pitchFamily="34" charset="0"/>
            </a:endParaRPr>
          </a:p>
          <a:p>
            <a:pPr marL="0" indent="0">
              <a:spcBef>
                <a:spcPts val="2400"/>
              </a:spcBef>
            </a:pPr>
            <a:r>
              <a:rPr lang="en-US" sz="2600" dirty="0">
                <a:latin typeface="Arial" panose="020B0604020202020204" pitchFamily="34" charset="0"/>
                <a:cs typeface="Arial" panose="020B0604020202020204" pitchFamily="34" charset="0"/>
              </a:rPr>
              <a:t>Once legal systems emerge with a minimal degree of complexity, then neither imitation, habit nor instinct can be relied upon to explain fully the enforcement of intricate and extensive systems of </a:t>
            </a:r>
            <a:r>
              <a:rPr lang="en-US" sz="2600" dirty="0" smtClean="0">
                <a:latin typeface="Arial" panose="020B0604020202020204" pitchFamily="34" charset="0"/>
                <a:cs typeface="Arial" panose="020B0604020202020204" pitchFamily="34" charset="0"/>
              </a:rPr>
              <a:t>law</a:t>
            </a:r>
            <a:r>
              <a:rPr lang="en-GB" altLang="en-US" sz="2600" dirty="0" smtClean="0">
                <a:latin typeface="Arial" panose="020B0604020202020204" pitchFamily="34" charset="0"/>
                <a:cs typeface="Arial" panose="020B0604020202020204" pitchFamily="34" charset="0"/>
              </a:rPr>
              <a:t>.</a:t>
            </a:r>
          </a:p>
          <a:p>
            <a:pPr marL="0" indent="0">
              <a:spcBef>
                <a:spcPts val="2400"/>
              </a:spcBef>
            </a:pPr>
            <a:r>
              <a:rPr lang="en-GB" altLang="en-US" sz="2600" dirty="0" smtClean="0">
                <a:latin typeface="Arial" panose="020B0604020202020204" pitchFamily="34" charset="0"/>
                <a:cs typeface="Arial" panose="020B0604020202020204" pitchFamily="34" charset="0"/>
                <a:sym typeface="Symbol"/>
              </a:rPr>
              <a:t> Roles of authority and morality</a:t>
            </a:r>
            <a:endParaRPr lang="en-GB" altLang="en-US" sz="2600" dirty="0">
              <a:latin typeface="Arial" panose="020B0604020202020204" pitchFamily="34" charset="0"/>
              <a:cs typeface="Arial" panose="020B0604020202020204" pitchFamily="34" charset="0"/>
            </a:endParaRPr>
          </a:p>
          <a:p>
            <a:pPr marL="0" indent="0">
              <a:spcBef>
                <a:spcPts val="2400"/>
              </a:spcBef>
            </a:pPr>
            <a:r>
              <a:rPr lang="en-US" sz="2600" dirty="0" smtClean="0">
                <a:latin typeface="Arial" panose="020B0604020202020204" pitchFamily="34" charset="0"/>
                <a:cs typeface="Arial" panose="020B0604020202020204" pitchFamily="34" charset="0"/>
              </a:rPr>
              <a:t>Culture must suppress punishment emotions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behaviors, so </a:t>
            </a:r>
            <a:r>
              <a:rPr lang="en-US" sz="2600" dirty="0">
                <a:latin typeface="Arial" panose="020B0604020202020204" pitchFamily="34" charset="0"/>
                <a:cs typeface="Arial" panose="020B0604020202020204" pitchFamily="34" charset="0"/>
              </a:rPr>
              <a:t>that the punishment </a:t>
            </a:r>
            <a:r>
              <a:rPr lang="en-US" sz="2600" dirty="0" smtClean="0">
                <a:latin typeface="Arial" panose="020B0604020202020204" pitchFamily="34" charset="0"/>
                <a:cs typeface="Arial" panose="020B0604020202020204" pitchFamily="34" charset="0"/>
              </a:rPr>
              <a:t>is </a:t>
            </a:r>
            <a:r>
              <a:rPr lang="en-US" sz="2600" dirty="0">
                <a:latin typeface="Arial" panose="020B0604020202020204" pitchFamily="34" charset="0"/>
                <a:cs typeface="Arial" panose="020B0604020202020204" pitchFamily="34" charset="0"/>
              </a:rPr>
              <a:t>regulated </a:t>
            </a:r>
            <a:r>
              <a:rPr lang="en-US" sz="2600" dirty="0" smtClean="0">
                <a:latin typeface="Arial" panose="020B0604020202020204" pitchFamily="34" charset="0"/>
                <a:cs typeface="Arial" panose="020B0604020202020204" pitchFamily="34" charset="0"/>
              </a:rPr>
              <a:t>through the </a:t>
            </a:r>
            <a:r>
              <a:rPr lang="en-US" sz="2600" dirty="0">
                <a:latin typeface="Arial" panose="020B0604020202020204" pitchFamily="34" charset="0"/>
                <a:cs typeface="Arial" panose="020B0604020202020204" pitchFamily="34" charset="0"/>
              </a:rPr>
              <a:t>institutionalized enforcement of abstract legal </a:t>
            </a:r>
            <a:r>
              <a:rPr lang="en-US" sz="2600" dirty="0" smtClean="0">
                <a:latin typeface="Arial" panose="020B0604020202020204" pitchFamily="34" charset="0"/>
                <a:cs typeface="Arial" panose="020B0604020202020204" pitchFamily="34" charset="0"/>
              </a:rPr>
              <a:t>principles. </a:t>
            </a:r>
            <a:endParaRPr lang="en-GB"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9" name="Text Box 4"/>
          <p:cNvSpPr txBox="1">
            <a:spLocks noChangeArrowheads="1"/>
          </p:cNvSpPr>
          <p:nvPr/>
        </p:nvSpPr>
        <p:spPr bwMode="auto">
          <a:xfrm>
            <a:off x="304800" y="1507153"/>
            <a:ext cx="84963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GB" altLang="en-US" b="1" dirty="0" smtClean="0">
                <a:latin typeface="Arial" panose="020B0604020202020204" pitchFamily="34" charset="0"/>
                <a:cs typeface="Arial" panose="020B0604020202020204" pitchFamily="34" charset="0"/>
              </a:rPr>
              <a:t>William </a:t>
            </a:r>
            <a:r>
              <a:rPr lang="en-GB" altLang="en-US" b="1" dirty="0" err="1" smtClean="0">
                <a:latin typeface="Arial" panose="020B0604020202020204" pitchFamily="34" charset="0"/>
                <a:cs typeface="Arial" panose="020B0604020202020204" pitchFamily="34" charset="0"/>
              </a:rPr>
              <a:t>Seagle</a:t>
            </a:r>
            <a:r>
              <a:rPr lang="en-GB" altLang="en-US" dirty="0" smtClean="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(1941): “It is in the process of retaliation that custom is shaped into law. Breach is the mother of law as necessity is the mother of invention. … law deals with the abnormal rather than the normal. … Only confusion can result from treating law and custom as interchangeable phenomena. If custom is in the truest sense of the terms spontaneous and automatic, law is the product of organized force.”</a:t>
            </a:r>
          </a:p>
          <a:p>
            <a:pPr>
              <a:spcBef>
                <a:spcPct val="100000"/>
              </a:spcBef>
            </a:pPr>
            <a:r>
              <a:rPr lang="en-GB" altLang="en-US" b="1" dirty="0" smtClean="0">
                <a:latin typeface="Arial" panose="020B0604020202020204" pitchFamily="34" charset="0"/>
                <a:cs typeface="Arial" panose="020B0604020202020204" pitchFamily="34" charset="0"/>
              </a:rPr>
              <a:t>William </a:t>
            </a:r>
            <a:r>
              <a:rPr lang="en-GB" altLang="en-US" b="1" dirty="0" err="1" smtClean="0">
                <a:latin typeface="Arial" panose="020B0604020202020204" pitchFamily="34" charset="0"/>
                <a:cs typeface="Arial" panose="020B0604020202020204" pitchFamily="34" charset="0"/>
              </a:rPr>
              <a:t>Seagle</a:t>
            </a:r>
            <a:r>
              <a:rPr lang="en-GB" altLang="en-US" dirty="0" smtClean="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(1941): “the custom had to be declared to be law by a judgement in order to receive the necessary </a:t>
            </a:r>
            <a:r>
              <a:rPr lang="en-GB" altLang="en-US" dirty="0" err="1">
                <a:latin typeface="Arial" panose="020B0604020202020204" pitchFamily="34" charset="0"/>
                <a:cs typeface="Arial" panose="020B0604020202020204" pitchFamily="34" charset="0"/>
              </a:rPr>
              <a:t>étatistic</a:t>
            </a:r>
            <a:r>
              <a:rPr lang="en-GB" altLang="en-US" dirty="0">
                <a:latin typeface="Arial" panose="020B0604020202020204" pitchFamily="34" charset="0"/>
                <a:cs typeface="Arial" panose="020B0604020202020204" pitchFamily="34" charset="0"/>
              </a:rPr>
              <a:t> stamp. … It is in this sense that there is no law until there are courts.”</a:t>
            </a:r>
          </a:p>
        </p:txBody>
      </p:sp>
    </p:spTree>
    <p:extLst>
      <p:ext uri="{BB962C8B-B14F-4D97-AF65-F5344CB8AC3E}">
        <p14:creationId xmlns:p14="http://schemas.microsoft.com/office/powerpoint/2010/main" val="39243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7" name="Text Box 4"/>
          <p:cNvSpPr txBox="1">
            <a:spLocks noChangeArrowheads="1"/>
          </p:cNvSpPr>
          <p:nvPr/>
        </p:nvSpPr>
        <p:spPr bwMode="auto">
          <a:xfrm>
            <a:off x="333364" y="1305610"/>
            <a:ext cx="842486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2400"/>
              </a:spcBef>
            </a:pPr>
            <a:r>
              <a:rPr lang="en-GB" altLang="en-US" sz="2600" b="1" dirty="0" smtClean="0">
                <a:latin typeface="Arial" panose="020B0604020202020204" pitchFamily="34" charset="0"/>
                <a:cs typeface="Arial" panose="020B0604020202020204" pitchFamily="34" charset="0"/>
              </a:rPr>
              <a:t>Conclusions on Law</a:t>
            </a:r>
          </a:p>
          <a:p>
            <a:pPr>
              <a:spcBef>
                <a:spcPts val="2400"/>
              </a:spcBef>
            </a:pPr>
            <a:r>
              <a:rPr lang="en-GB" altLang="en-US" sz="2600" dirty="0" smtClean="0">
                <a:latin typeface="Arial" panose="020B0604020202020204" pitchFamily="34" charset="0"/>
                <a:cs typeface="Arial" panose="020B0604020202020204" pitchFamily="34" charset="0"/>
              </a:rPr>
              <a:t>Game-theoretic </a:t>
            </a:r>
            <a:r>
              <a:rPr lang="en-GB" altLang="en-US" sz="2600" dirty="0" smtClean="0">
                <a:latin typeface="Arial" panose="020B0604020202020204" pitchFamily="34" charset="0"/>
                <a:cs typeface="Arial" panose="020B0604020202020204" pitchFamily="34" charset="0"/>
              </a:rPr>
              <a:t>and other theories </a:t>
            </a:r>
            <a:r>
              <a:rPr lang="en-GB" altLang="en-US" sz="2600" dirty="0">
                <a:latin typeface="Arial" panose="020B0604020202020204" pitchFamily="34" charset="0"/>
                <a:cs typeface="Arial" panose="020B0604020202020204" pitchFamily="34" charset="0"/>
              </a:rPr>
              <a:t>of the spontaneous evolution of law also rely on unexplained assumptions.</a:t>
            </a:r>
            <a:r>
              <a:rPr lang="en-US" altLang="en-US" sz="2600" dirty="0">
                <a:latin typeface="Arial" panose="020B0604020202020204" pitchFamily="34" charset="0"/>
                <a:cs typeface="Arial" panose="020B0604020202020204" pitchFamily="34" charset="0"/>
              </a:rPr>
              <a:t> </a:t>
            </a:r>
          </a:p>
          <a:p>
            <a:pPr>
              <a:spcBef>
                <a:spcPts val="2400"/>
              </a:spcBef>
            </a:pPr>
            <a:r>
              <a:rPr lang="en-GB" altLang="en-US" sz="2600" dirty="0">
                <a:latin typeface="Arial" panose="020B0604020202020204" pitchFamily="34" charset="0"/>
                <a:cs typeface="Arial" panose="020B0604020202020204" pitchFamily="34" charset="0"/>
              </a:rPr>
              <a:t>Habit is important but it cannot explain the widespread observance of numerous obscure and complex laws.</a:t>
            </a:r>
            <a:endParaRPr lang="en-US" altLang="en-US" sz="2600" dirty="0">
              <a:latin typeface="Arial" panose="020B0604020202020204" pitchFamily="34" charset="0"/>
              <a:cs typeface="Arial" panose="020B0604020202020204" pitchFamily="34" charset="0"/>
            </a:endParaRPr>
          </a:p>
          <a:p>
            <a:pPr>
              <a:spcBef>
                <a:spcPts val="2400"/>
              </a:spcBef>
            </a:pPr>
            <a:r>
              <a:rPr lang="en-GB" altLang="en-US" sz="2600" dirty="0">
                <a:latin typeface="Arial" panose="020B0604020202020204" pitchFamily="34" charset="0"/>
                <a:cs typeface="Arial" panose="020B0604020202020204" pitchFamily="34" charset="0"/>
              </a:rPr>
              <a:t>In legal systems, culture must suppress the emotions and behaviours triggered by punishment instincts, so that the punishment of rule-breakers is regulated more by institutions with abstract legal principles than by emotionally-charged actions by individuals. </a:t>
            </a:r>
          </a:p>
        </p:txBody>
      </p:sp>
    </p:spTree>
    <p:extLst>
      <p:ext uri="{BB962C8B-B14F-4D97-AF65-F5344CB8AC3E}">
        <p14:creationId xmlns:p14="http://schemas.microsoft.com/office/powerpoint/2010/main" val="110753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9" name="Text Box 4"/>
          <p:cNvSpPr txBox="1">
            <a:spLocks noChangeArrowheads="1"/>
          </p:cNvSpPr>
          <p:nvPr/>
        </p:nvSpPr>
        <p:spPr bwMode="auto">
          <a:xfrm>
            <a:off x="395535" y="1268413"/>
            <a:ext cx="84963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2400"/>
              </a:spcBef>
            </a:pPr>
            <a:r>
              <a:rPr lang="en-GB" altLang="en-US" sz="2600" dirty="0">
                <a:latin typeface="Arial" panose="020B0604020202020204" pitchFamily="34" charset="0"/>
                <a:cs typeface="Arial" panose="020B0604020202020204" pitchFamily="34" charset="0"/>
              </a:rPr>
              <a:t>Historical accounts of the evolution of legal systems sustain </a:t>
            </a:r>
            <a:r>
              <a:rPr lang="en-GB" altLang="en-US" sz="2600" dirty="0" smtClean="0">
                <a:latin typeface="Arial" panose="020B0604020202020204" pitchFamily="34" charset="0"/>
                <a:cs typeface="Arial" panose="020B0604020202020204" pitchFamily="34" charset="0"/>
              </a:rPr>
              <a:t>notion </a:t>
            </a:r>
            <a:r>
              <a:rPr lang="en-GB" altLang="en-US" sz="2600" dirty="0">
                <a:latin typeface="Arial" panose="020B0604020202020204" pitchFamily="34" charset="0"/>
                <a:cs typeface="Arial" panose="020B0604020202020204" pitchFamily="34" charset="0"/>
              </a:rPr>
              <a:t>that law is different from custom.</a:t>
            </a:r>
          </a:p>
          <a:p>
            <a:pPr>
              <a:spcBef>
                <a:spcPts val="2400"/>
              </a:spcBef>
            </a:pPr>
            <a:r>
              <a:rPr lang="en-GB" altLang="en-US" sz="2600" dirty="0" smtClean="0">
                <a:latin typeface="Arial" panose="020B0604020202020204" pitchFamily="34" charset="0"/>
                <a:cs typeface="Arial" panose="020B0604020202020204" pitchFamily="34" charset="0"/>
              </a:rPr>
              <a:t>Species </a:t>
            </a:r>
            <a:r>
              <a:rPr lang="en-GB" altLang="en-US" sz="2600" dirty="0">
                <a:latin typeface="Arial" panose="020B0604020202020204" pitchFamily="34" charset="0"/>
                <a:cs typeface="Arial" panose="020B0604020202020204" pitchFamily="34" charset="0"/>
              </a:rPr>
              <a:t>existing in social groups for millions of years will also evolve dispositions to obey those in apparent authority. </a:t>
            </a:r>
            <a:endParaRPr lang="en-GB" altLang="en-US" sz="2600" dirty="0" smtClean="0">
              <a:latin typeface="Arial" panose="020B0604020202020204" pitchFamily="34" charset="0"/>
              <a:cs typeface="Arial" panose="020B0604020202020204" pitchFamily="34" charset="0"/>
            </a:endParaRPr>
          </a:p>
          <a:p>
            <a:pPr>
              <a:spcBef>
                <a:spcPts val="2400"/>
              </a:spcBef>
            </a:pPr>
            <a:r>
              <a:rPr lang="en-GB" altLang="en-US" sz="2600" dirty="0" smtClean="0">
                <a:latin typeface="Arial" panose="020B0604020202020204" pitchFamily="34" charset="0"/>
                <a:cs typeface="Arial" panose="020B0604020202020204" pitchFamily="34" charset="0"/>
              </a:rPr>
              <a:t>In </a:t>
            </a:r>
            <a:r>
              <a:rPr lang="en-GB" altLang="en-US" sz="2600" dirty="0">
                <a:latin typeface="Arial" panose="020B0604020202020204" pitchFamily="34" charset="0"/>
                <a:cs typeface="Arial" panose="020B0604020202020204" pitchFamily="34" charset="0"/>
              </a:rPr>
              <a:t>specific cultural settings, finely tuned habits of obeisance emerge that involve capacities to recognise individuals in establishment social positions with authority over others.</a:t>
            </a:r>
          </a:p>
          <a:p>
            <a:pPr>
              <a:spcBef>
                <a:spcPts val="2400"/>
              </a:spcBef>
            </a:pPr>
            <a:r>
              <a:rPr lang="en-GB" altLang="en-US" sz="2600" dirty="0" smtClean="0">
                <a:latin typeface="Arial" panose="020B0604020202020204" pitchFamily="34" charset="0"/>
                <a:cs typeface="Arial" panose="020B0604020202020204" pitchFamily="34" charset="0"/>
              </a:rPr>
              <a:t>Custom </a:t>
            </a:r>
            <a:r>
              <a:rPr lang="en-GB" altLang="en-US" sz="2600" dirty="0">
                <a:latin typeface="Arial" panose="020B0604020202020204" pitchFamily="34" charset="0"/>
                <a:cs typeface="Arial" panose="020B0604020202020204" pitchFamily="34" charset="0"/>
              </a:rPr>
              <a:t>is </a:t>
            </a:r>
            <a:r>
              <a:rPr lang="en-GB" altLang="en-US" sz="2600" dirty="0" smtClean="0">
                <a:latin typeface="Arial" panose="020B0604020202020204" pitchFamily="34" charset="0"/>
                <a:cs typeface="Arial" panose="020B0604020202020204" pitchFamily="34" charset="0"/>
              </a:rPr>
              <a:t>important in law, </a:t>
            </a:r>
            <a:r>
              <a:rPr lang="en-GB" altLang="en-US" sz="2600" dirty="0">
                <a:latin typeface="Arial" panose="020B0604020202020204" pitchFamily="34" charset="0"/>
                <a:cs typeface="Arial" panose="020B0604020202020204" pitchFamily="34" charset="0"/>
              </a:rPr>
              <a:t>but it is not enough.</a:t>
            </a:r>
          </a:p>
        </p:txBody>
      </p:sp>
    </p:spTree>
    <p:extLst>
      <p:ext uri="{BB962C8B-B14F-4D97-AF65-F5344CB8AC3E}">
        <p14:creationId xmlns:p14="http://schemas.microsoft.com/office/powerpoint/2010/main" val="54105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a:t>/ </a:t>
            </a:r>
            <a:r>
              <a:rPr lang="en-US" sz="140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
        <p:nvSpPr>
          <p:cNvPr id="9" name="Text Box 4"/>
          <p:cNvSpPr txBox="1">
            <a:spLocks noChangeArrowheads="1"/>
          </p:cNvSpPr>
          <p:nvPr/>
        </p:nvSpPr>
        <p:spPr bwMode="auto">
          <a:xfrm>
            <a:off x="395535" y="1340768"/>
            <a:ext cx="8496945"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3000"/>
              </a:spcBef>
            </a:pPr>
            <a:r>
              <a:rPr lang="en-US" sz="2600" dirty="0" smtClean="0">
                <a:latin typeface="Arial" panose="020B0604020202020204" pitchFamily="34" charset="0"/>
                <a:cs typeface="Arial" panose="020B0604020202020204" pitchFamily="34" charset="0"/>
              </a:rPr>
              <a:t>Generally habits are of the form: with sensory input </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we are disposed to give a response </a:t>
            </a:r>
            <a:r>
              <a:rPr lang="en-US" sz="2600" i="1" dirty="0" smtClean="0">
                <a:latin typeface="Arial" panose="020B0604020202020204" pitchFamily="34" charset="0"/>
                <a:cs typeface="Arial" panose="020B0604020202020204" pitchFamily="34" charset="0"/>
              </a:rPr>
              <a:t>Y</a:t>
            </a:r>
            <a:r>
              <a:rPr lang="en-GB" altLang="en-US" sz="2600" dirty="0" smtClean="0">
                <a:latin typeface="Arial" panose="020B0604020202020204" pitchFamily="34" charset="0"/>
                <a:cs typeface="Arial" panose="020B0604020202020204" pitchFamily="34" charset="0"/>
              </a:rPr>
              <a:t>.</a:t>
            </a:r>
            <a:endParaRPr lang="en-GB" altLang="en-US" sz="2600" dirty="0">
              <a:latin typeface="Arial" panose="020B0604020202020204" pitchFamily="34" charset="0"/>
              <a:cs typeface="Arial" panose="020B0604020202020204" pitchFamily="34" charset="0"/>
            </a:endParaRPr>
          </a:p>
          <a:p>
            <a:pPr>
              <a:spcBef>
                <a:spcPts val="3000"/>
              </a:spcBef>
            </a:pPr>
            <a:r>
              <a:rPr lang="en-US" sz="2600" dirty="0" smtClean="0">
                <a:latin typeface="Arial" panose="020B0604020202020204" pitchFamily="34" charset="0"/>
                <a:cs typeface="Arial" panose="020B0604020202020204" pitchFamily="34" charset="0"/>
              </a:rPr>
              <a:t>Habits </a:t>
            </a:r>
            <a:r>
              <a:rPr lang="en-US" sz="2600" dirty="0">
                <a:latin typeface="Arial" panose="020B0604020202020204" pitchFamily="34" charset="0"/>
                <a:cs typeface="Arial" panose="020B0604020202020204" pitchFamily="34" charset="0"/>
              </a:rPr>
              <a:t>of obeisance are more </a:t>
            </a:r>
            <a:r>
              <a:rPr lang="en-US" sz="2600" dirty="0" smtClean="0">
                <a:latin typeface="Arial" panose="020B0604020202020204" pitchFamily="34" charset="0"/>
                <a:cs typeface="Arial" panose="020B0604020202020204" pitchFamily="34" charset="0"/>
              </a:rPr>
              <a:t>complex. The </a:t>
            </a:r>
            <a:r>
              <a:rPr lang="en-US" sz="2600" dirty="0">
                <a:latin typeface="Arial" panose="020B0604020202020204" pitchFamily="34" charset="0"/>
                <a:cs typeface="Arial" panose="020B0604020202020204" pitchFamily="34" charset="0"/>
              </a:rPr>
              <a:t>pattern is “if recognition of </a:t>
            </a:r>
            <a:r>
              <a:rPr lang="en-US" sz="2600" i="1" dirty="0">
                <a:latin typeface="Arial" panose="020B0604020202020204" pitchFamily="34" charset="0"/>
                <a:cs typeface="Arial" panose="020B0604020202020204" pitchFamily="34" charset="0"/>
              </a:rPr>
              <a:t>W</a:t>
            </a:r>
            <a:r>
              <a:rPr lang="en-US" sz="2600" dirty="0">
                <a:latin typeface="Arial" panose="020B0604020202020204" pitchFamily="34" charset="0"/>
                <a:cs typeface="Arial" panose="020B0604020202020204" pitchFamily="34" charset="0"/>
              </a:rPr>
              <a:t>, then (if </a:t>
            </a:r>
            <a:r>
              <a:rPr lang="en-US" sz="2600" i="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then </a:t>
            </a:r>
            <a:r>
              <a:rPr lang="en-US" sz="2600" i="1" dirty="0">
                <a:latin typeface="Arial" panose="020B0604020202020204" pitchFamily="34" charset="0"/>
                <a:cs typeface="Arial" panose="020B0604020202020204" pitchFamily="34" charset="0"/>
              </a:rPr>
              <a:t>Y</a:t>
            </a:r>
            <a:r>
              <a:rPr lang="en-US" sz="2600" dirty="0">
                <a:latin typeface="Arial" panose="020B0604020202020204" pitchFamily="34" charset="0"/>
                <a:cs typeface="Arial" panose="020B0604020202020204" pitchFamily="34" charset="0"/>
              </a:rPr>
              <a:t>),” where “if </a:t>
            </a:r>
            <a:r>
              <a:rPr lang="en-US" sz="2600" i="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then </a:t>
            </a:r>
            <a:r>
              <a:rPr lang="en-US" sz="2600" i="1" dirty="0">
                <a:latin typeface="Arial" panose="020B0604020202020204" pitchFamily="34" charset="0"/>
                <a:cs typeface="Arial" panose="020B0604020202020204" pitchFamily="34" charset="0"/>
              </a:rPr>
              <a:t>Y”</a:t>
            </a:r>
            <a:r>
              <a:rPr lang="en-US" sz="2600" dirty="0">
                <a:latin typeface="Arial" panose="020B0604020202020204" pitchFamily="34" charset="0"/>
                <a:cs typeface="Arial" panose="020B0604020202020204" pitchFamily="34" charset="0"/>
              </a:rPr>
              <a:t> is on the written </a:t>
            </a:r>
            <a:r>
              <a:rPr lang="en-US" sz="2600" dirty="0" smtClean="0">
                <a:latin typeface="Arial" panose="020B0604020202020204" pitchFamily="34" charset="0"/>
                <a:cs typeface="Arial" panose="020B0604020202020204" pitchFamily="34" charset="0"/>
              </a:rPr>
              <a:t>record</a:t>
            </a:r>
            <a:r>
              <a:rPr lang="en-GB" altLang="en-US" sz="2600" dirty="0" smtClean="0">
                <a:latin typeface="Arial" panose="020B0604020202020204" pitchFamily="34" charset="0"/>
                <a:cs typeface="Arial" panose="020B0604020202020204" pitchFamily="34" charset="0"/>
              </a:rPr>
              <a:t>. </a:t>
            </a:r>
          </a:p>
          <a:p>
            <a:pPr>
              <a:spcBef>
                <a:spcPts val="3000"/>
              </a:spcBef>
            </a:pPr>
            <a:r>
              <a:rPr lang="en-US" sz="2600" dirty="0" smtClean="0">
                <a:latin typeface="Arial" panose="020B0604020202020204" pitchFamily="34" charset="0"/>
                <a:cs typeface="Arial" panose="020B0604020202020204" pitchFamily="34" charset="0"/>
              </a:rPr>
              <a:t>Law </a:t>
            </a:r>
            <a:r>
              <a:rPr lang="en-US" sz="2600" dirty="0">
                <a:latin typeface="Arial" panose="020B0604020202020204" pitchFamily="34" charset="0"/>
                <a:cs typeface="Arial" panose="020B0604020202020204" pitchFamily="34" charset="0"/>
              </a:rPr>
              <a:t>has an </a:t>
            </a:r>
            <a:r>
              <a:rPr lang="en-US" sz="2600" b="1" u="sng" dirty="0">
                <a:latin typeface="Arial" panose="020B0604020202020204" pitchFamily="34" charset="0"/>
                <a:cs typeface="Arial" panose="020B0604020202020204" pitchFamily="34" charset="0"/>
              </a:rPr>
              <a:t>essential hybridity</a:t>
            </a:r>
            <a:r>
              <a:rPr lang="en-US" sz="2600" dirty="0">
                <a:latin typeface="Arial" panose="020B0604020202020204" pitchFamily="34" charset="0"/>
                <a:cs typeface="Arial" panose="020B0604020202020204" pitchFamily="34" charset="0"/>
              </a:rPr>
              <a:t>, necessarily involving both custom and the </a:t>
            </a:r>
            <a:r>
              <a:rPr lang="en-US" sz="2600" dirty="0" smtClean="0">
                <a:latin typeface="Arial" panose="020B0604020202020204" pitchFamily="34" charset="0"/>
                <a:cs typeface="Arial" panose="020B0604020202020204" pitchFamily="34" charset="0"/>
              </a:rPr>
              <a:t>state</a:t>
            </a:r>
            <a:r>
              <a:rPr lang="en-GB" altLang="en-US" sz="2600" dirty="0" smtClean="0">
                <a:latin typeface="Arial" panose="020B0604020202020204" pitchFamily="34" charset="0"/>
                <a:cs typeface="Arial" panose="020B0604020202020204" pitchFamily="34" charset="0"/>
              </a:rPr>
              <a:t>.</a:t>
            </a:r>
          </a:p>
          <a:p>
            <a:pPr>
              <a:spcBef>
                <a:spcPts val="3000"/>
              </a:spcBef>
            </a:pPr>
            <a:r>
              <a:rPr lang="en-US" sz="2600" b="1" dirty="0">
                <a:solidFill>
                  <a:srgbClr val="FFFF99"/>
                </a:solidFill>
                <a:latin typeface="Arial" panose="020B0604020202020204" pitchFamily="34" charset="0"/>
                <a:cs typeface="Arial" panose="020B0604020202020204" pitchFamily="34" charset="0"/>
              </a:rPr>
              <a:t>Law is a central mechanism of social </a:t>
            </a:r>
            <a:r>
              <a:rPr lang="en-US" sz="2600" b="1" dirty="0" smtClean="0">
                <a:solidFill>
                  <a:srgbClr val="FFFF99"/>
                </a:solidFill>
                <a:latin typeface="Arial" panose="020B0604020202020204" pitchFamily="34" charset="0"/>
                <a:cs typeface="Arial" panose="020B0604020202020204" pitchFamily="34" charset="0"/>
              </a:rPr>
              <a:t>power in modern society.</a:t>
            </a:r>
            <a:r>
              <a:rPr lang="en-US" sz="26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(Marxists </a:t>
            </a:r>
            <a:r>
              <a:rPr lang="en-US" sz="2000" dirty="0">
                <a:latin typeface="Arial" panose="020B0604020202020204" pitchFamily="34" charset="0"/>
                <a:cs typeface="Arial" panose="020B0604020202020204" pitchFamily="34" charset="0"/>
              </a:rPr>
              <a:t>unconvincingly regard it as </a:t>
            </a:r>
            <a:r>
              <a:rPr lang="en-US" sz="2000" dirty="0" smtClean="0">
                <a:latin typeface="Arial" panose="020B0604020202020204" pitchFamily="34" charset="0"/>
                <a:cs typeface="Arial" panose="020B0604020202020204" pitchFamily="34" charset="0"/>
              </a:rPr>
              <a:t>secondary.) </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4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0663" y="107665"/>
            <a:ext cx="7776864"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611560" y="2139811"/>
            <a:ext cx="5184576"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en-US" altLang="en-US" sz="2200" dirty="0" smtClean="0"/>
              <a:t>	ASSESSING CAPITALISM</a:t>
            </a:r>
            <a:endParaRPr lang="en-GB" altLang="en-US" sz="2200" dirty="0" smtClean="0"/>
          </a:p>
          <a:p>
            <a:pPr marL="457200" indent="-457200">
              <a:spcBef>
                <a:spcPts val="600"/>
              </a:spcBef>
              <a:buFontTx/>
              <a:buAutoNum type="arabicPeriod" startAt="11"/>
              <a:defRPr/>
            </a:pPr>
            <a:r>
              <a:rPr lang="en-US" altLang="en-US" sz="2200" dirty="0" smtClean="0"/>
              <a:t>Conceptualizing production</a:t>
            </a:r>
          </a:p>
          <a:p>
            <a:pPr marL="457200" indent="-457200">
              <a:spcBef>
                <a:spcPts val="600"/>
              </a:spcBef>
              <a:buFontTx/>
              <a:buAutoNum type="arabicPeriod" startAt="11"/>
              <a:defRPr/>
            </a:pPr>
            <a:r>
              <a:rPr lang="en-US" altLang="en-US" sz="2200" dirty="0" smtClean="0"/>
              <a:t>Socialism, capitalism, and the state</a:t>
            </a:r>
          </a:p>
          <a:p>
            <a:pPr marL="457200" indent="-457200">
              <a:spcBef>
                <a:spcPts val="600"/>
              </a:spcBef>
              <a:buFontTx/>
              <a:buAutoNum type="arabicPeriod" startAt="11"/>
              <a:defRPr/>
            </a:pPr>
            <a:r>
              <a:rPr lang="en-US" altLang="en-US" sz="2200" dirty="0" smtClean="0"/>
              <a:t>How does capitalism evolve?</a:t>
            </a:r>
          </a:p>
          <a:p>
            <a:pPr marL="457200" indent="-457200">
              <a:spcBef>
                <a:spcPts val="600"/>
              </a:spcBef>
              <a:buFontTx/>
              <a:buAutoNum type="arabicPeriod" startAt="11"/>
              <a:defRPr/>
            </a:pPr>
            <a:r>
              <a:rPr lang="en-US" altLang="en-US" sz="2200" dirty="0" smtClean="0"/>
              <a:t>The future of global capitalism</a:t>
            </a:r>
          </a:p>
          <a:p>
            <a:pPr marL="457200" indent="-457200">
              <a:spcBef>
                <a:spcPts val="600"/>
              </a:spcBef>
              <a:buFontTx/>
              <a:buAutoNum type="arabicPeriod" startAt="11"/>
              <a:defRPr/>
            </a:pPr>
            <a:r>
              <a:rPr lang="en-US" altLang="en-US" sz="2200" dirty="0" smtClean="0"/>
              <a:t>Addressing inequality</a:t>
            </a:r>
          </a:p>
          <a:p>
            <a:pPr marL="457200" indent="-457200">
              <a:spcBef>
                <a:spcPts val="600"/>
              </a:spcBef>
              <a:buFontTx/>
              <a:buAutoNum type="arabicPeriod" startAt="11"/>
              <a:defRPr/>
            </a:pPr>
            <a:r>
              <a:rPr lang="en-US" altLang="en-US" sz="2200" dirty="0" smtClean="0"/>
              <a:t>Capitalism and beyond</a:t>
            </a:r>
          </a:p>
          <a:p>
            <a:pPr marL="457200" indent="-457200">
              <a:spcBef>
                <a:spcPts val="600"/>
              </a:spcBef>
              <a:buFontTx/>
              <a:buAutoNum type="arabicPeriod" startAt="11"/>
              <a:defRPr/>
            </a:pPr>
            <a:r>
              <a:rPr lang="en-US" altLang="en-US" sz="2200" dirty="0" smtClean="0"/>
              <a:t>Coda on legal institutionalism</a:t>
            </a:r>
          </a:p>
        </p:txBody>
      </p:sp>
      <p:sp>
        <p:nvSpPr>
          <p:cNvPr id="5124" name="Text Box 9"/>
          <p:cNvSpPr txBox="1">
            <a:spLocks noChangeArrowheads="1"/>
          </p:cNvSpPr>
          <p:nvPr/>
        </p:nvSpPr>
        <p:spPr bwMode="auto">
          <a:xfrm>
            <a:off x="2458508" y="1401327"/>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a:t>
            </a:fld>
            <a:endParaRPr lang="en-US" smtClean="0"/>
          </a:p>
        </p:txBody>
      </p:sp>
      <p:sp>
        <p:nvSpPr>
          <p:cNvPr id="7"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Tree>
    <p:extLst>
      <p:ext uri="{BB962C8B-B14F-4D97-AF65-F5344CB8AC3E}">
        <p14:creationId xmlns:p14="http://schemas.microsoft.com/office/powerpoint/2010/main" val="439645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73205" y="1340768"/>
            <a:ext cx="8593963"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FontTx/>
              <a:buNone/>
            </a:pPr>
            <a:r>
              <a:rPr lang="en-GB" altLang="en-US" sz="2800" b="1" dirty="0" smtClean="0">
                <a:latin typeface="Arial" panose="020B0604020202020204" pitchFamily="34" charset="0"/>
                <a:cs typeface="Arial" panose="020B0604020202020204" pitchFamily="34" charset="0"/>
              </a:rPr>
              <a:t>The aim is to understand the nature of capitalism.</a:t>
            </a:r>
          </a:p>
          <a:p>
            <a:pPr>
              <a:spcBef>
                <a:spcPts val="3000"/>
              </a:spcBef>
              <a:buFontTx/>
              <a:buNone/>
            </a:pPr>
            <a:r>
              <a:rPr lang="en-US" sz="2800" dirty="0">
                <a:latin typeface="Arial" panose="020B0604020202020204" pitchFamily="34" charset="0"/>
                <a:cs typeface="Arial" panose="020B0604020202020204" pitchFamily="34" charset="0"/>
              </a:rPr>
              <a:t>In 2012 </a:t>
            </a:r>
            <a:r>
              <a:rPr lang="en-US" sz="2800" i="1" dirty="0" smtClean="0">
                <a:latin typeface="Arial" panose="020B0604020202020204" pitchFamily="34" charset="0"/>
                <a:cs typeface="Arial" panose="020B0604020202020204" pitchFamily="34" charset="0"/>
              </a:rPr>
              <a:t>capitalism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socialism</a:t>
            </a:r>
            <a:r>
              <a:rPr lang="en-US" sz="2800" dirty="0">
                <a:latin typeface="Arial" panose="020B0604020202020204" pitchFamily="34" charset="0"/>
                <a:cs typeface="Arial" panose="020B0604020202020204" pitchFamily="34" charset="0"/>
              </a:rPr>
              <a:t> were the two most consulted entries </a:t>
            </a:r>
            <a:r>
              <a:rPr lang="en-US" sz="2800" dirty="0" smtClean="0">
                <a:latin typeface="Arial" panose="020B0604020202020204" pitchFamily="34" charset="0"/>
                <a:cs typeface="Arial" panose="020B0604020202020204" pitchFamily="34" charset="0"/>
              </a:rPr>
              <a:t>in </a:t>
            </a:r>
            <a:r>
              <a:rPr lang="en-US" sz="2800" i="1" dirty="0" smtClean="0">
                <a:latin typeface="Arial" panose="020B0604020202020204" pitchFamily="34" charset="0"/>
                <a:cs typeface="Arial" panose="020B0604020202020204" pitchFamily="34" charset="0"/>
              </a:rPr>
              <a:t>Merriam-Webster Online Dictionary</a:t>
            </a:r>
            <a:r>
              <a:rPr lang="en-US" sz="2800" dirty="0" smtClean="0">
                <a:latin typeface="Arial" panose="020B0604020202020204" pitchFamily="34" charset="0"/>
                <a:cs typeface="Arial" panose="020B0604020202020204" pitchFamily="34" charset="0"/>
              </a:rPr>
              <a:t>.</a:t>
            </a:r>
          </a:p>
          <a:p>
            <a:pPr>
              <a:spcBef>
                <a:spcPts val="3000"/>
              </a:spcBef>
              <a:buFontTx/>
              <a:buNone/>
            </a:pPr>
            <a:r>
              <a:rPr lang="en-US" sz="2800" dirty="0" smtClean="0">
                <a:latin typeface="Arial" panose="020B0604020202020204" pitchFamily="34" charset="0"/>
                <a:cs typeface="Arial" panose="020B0604020202020204" pitchFamily="34" charset="0"/>
              </a:rPr>
              <a:t>My </a:t>
            </a:r>
            <a:r>
              <a:rPr lang="en-US" sz="2800" dirty="0">
                <a:latin typeface="Arial" panose="020B0604020202020204" pitchFamily="34" charset="0"/>
                <a:cs typeface="Arial" panose="020B0604020202020204" pitchFamily="34" charset="0"/>
              </a:rPr>
              <a:t>position </a:t>
            </a: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different from both Marxism and </a:t>
            </a:r>
            <a:r>
              <a:rPr lang="en-US" sz="2800" dirty="0" smtClean="0">
                <a:latin typeface="Arial" panose="020B0604020202020204" pitchFamily="34" charset="0"/>
                <a:cs typeface="Arial" panose="020B0604020202020204" pitchFamily="34" charset="0"/>
              </a:rPr>
              <a:t>(pro-market) </a:t>
            </a:r>
            <a:r>
              <a:rPr lang="en-US" sz="2800" dirty="0">
                <a:latin typeface="Arial" panose="020B0604020202020204" pitchFamily="34" charset="0"/>
                <a:cs typeface="Arial" panose="020B0604020202020204" pitchFamily="34" charset="0"/>
              </a:rPr>
              <a:t>libertarianism</a:t>
            </a:r>
            <a:r>
              <a:rPr lang="en-US" sz="2800" dirty="0" smtClean="0">
                <a:latin typeface="Arial" panose="020B0604020202020204" pitchFamily="34" charset="0"/>
                <a:cs typeface="Arial" panose="020B0604020202020204" pitchFamily="34" charset="0"/>
              </a:rPr>
              <a:t>.</a:t>
            </a:r>
          </a:p>
          <a:p>
            <a:pPr>
              <a:spcBef>
                <a:spcPts val="3000"/>
              </a:spcBef>
              <a:buFontTx/>
              <a:buNone/>
            </a:pPr>
            <a:r>
              <a:rPr lang="en-US" altLang="en-US" sz="2800" dirty="0" smtClean="0">
                <a:latin typeface="Arial" panose="020B0604020202020204" pitchFamily="34" charset="0"/>
                <a:cs typeface="Arial" panose="020B0604020202020204" pitchFamily="34" charset="0"/>
              </a:rPr>
              <a:t>Degradation by economists and sociologists of terms like “property”, “exchange”, “market”, and “capital</a:t>
            </a:r>
            <a:r>
              <a:rPr lang="en-US" altLang="en-US" sz="2800" dirty="0" smtClean="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6"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620" y="4173033"/>
            <a:ext cx="1394388" cy="20753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5" y="1412776"/>
            <a:ext cx="1762598" cy="21557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296" y="4173033"/>
            <a:ext cx="1471892" cy="20753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6234" y="1412776"/>
            <a:ext cx="1454704" cy="21392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7946" y="1412776"/>
            <a:ext cx="1710507" cy="2172072"/>
          </a:xfrm>
          <a:prstGeom prst="rect">
            <a:avLst/>
          </a:prstGeom>
        </p:spPr>
      </p:pic>
      <p:sp>
        <p:nvSpPr>
          <p:cNvPr id="13"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79520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60580" y="1308586"/>
            <a:ext cx="8000957"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FontTx/>
              <a:buNone/>
            </a:pPr>
            <a:r>
              <a:rPr lang="en-GB" altLang="en-US" sz="2400" b="1" dirty="0" smtClean="0">
                <a:latin typeface="Arial" panose="020B0604020202020204" pitchFamily="34" charset="0"/>
                <a:cs typeface="Arial" panose="020B0604020202020204" pitchFamily="34" charset="0"/>
              </a:rPr>
              <a:t>Some features of the book:</a:t>
            </a:r>
          </a:p>
          <a:p>
            <a:pPr>
              <a:spcBef>
                <a:spcPts val="1800"/>
              </a:spcBef>
              <a:buFontTx/>
              <a:buNone/>
            </a:pPr>
            <a:r>
              <a:rPr lang="en-GB" altLang="en-US" sz="2400" dirty="0" smtClean="0">
                <a:latin typeface="Arial" panose="020B0604020202020204" pitchFamily="34" charset="0"/>
                <a:cs typeface="Arial" panose="020B0604020202020204" pitchFamily="34" charset="0"/>
              </a:rPr>
              <a:t>Emphasis on the role of the state and law, as well as on markets.</a:t>
            </a:r>
          </a:p>
          <a:p>
            <a:pPr>
              <a:spcBef>
                <a:spcPts val="1800"/>
              </a:spcBef>
              <a:buFontTx/>
              <a:buNone/>
            </a:pPr>
            <a:r>
              <a:rPr lang="en-US" sz="2400" dirty="0" smtClean="0">
                <a:latin typeface="Arial" panose="020B0604020202020204" pitchFamily="34" charset="0"/>
                <a:cs typeface="Arial" panose="020B0604020202020204" pitchFamily="34" charset="0"/>
              </a:rPr>
              <a:t>Emphasis on the nature of property and its potential collateralization.</a:t>
            </a:r>
          </a:p>
          <a:p>
            <a:pPr>
              <a:spcBef>
                <a:spcPts val="1800"/>
              </a:spcBef>
              <a:buFontTx/>
              <a:buNone/>
            </a:pPr>
            <a:r>
              <a:rPr lang="en-US" sz="2400" dirty="0" smtClean="0">
                <a:latin typeface="Arial" panose="020B0604020202020204" pitchFamily="34" charset="0"/>
                <a:cs typeface="Arial" panose="020B0604020202020204" pitchFamily="34" charset="0"/>
              </a:rPr>
              <a:t>Emphasis on inevitably incomplete markets within capitalism.</a:t>
            </a:r>
          </a:p>
          <a:p>
            <a:pPr>
              <a:spcBef>
                <a:spcPts val="1800"/>
              </a:spcBef>
              <a:buFontTx/>
              <a:buNone/>
            </a:pPr>
            <a:r>
              <a:rPr lang="en-US" altLang="en-US" sz="2400" dirty="0" smtClean="0">
                <a:latin typeface="Arial" panose="020B0604020202020204" pitchFamily="34" charset="0"/>
                <a:cs typeface="Arial" panose="020B0604020202020204" pitchFamily="34" charset="0"/>
              </a:rPr>
              <a:t>Differential </a:t>
            </a:r>
            <a:r>
              <a:rPr lang="en-US" altLang="en-US" sz="2400" dirty="0" err="1" smtClean="0">
                <a:latin typeface="Arial" panose="020B0604020202020204" pitchFamily="34" charset="0"/>
                <a:cs typeface="Arial" panose="020B0604020202020204" pitchFamily="34" charset="0"/>
              </a:rPr>
              <a:t>collateralizibility</a:t>
            </a:r>
            <a:r>
              <a:rPr lang="en-US" altLang="en-US" sz="2400" dirty="0" smtClean="0">
                <a:latin typeface="Arial" panose="020B0604020202020204" pitchFamily="34" charset="0"/>
                <a:cs typeface="Arial" panose="020B0604020202020204" pitchFamily="34" charset="0"/>
              </a:rPr>
              <a:t> and sources of inequality.</a:t>
            </a:r>
          </a:p>
          <a:p>
            <a:pPr>
              <a:spcBef>
                <a:spcPts val="1800"/>
              </a:spcBef>
              <a:buFontTx/>
              <a:buNone/>
            </a:pPr>
            <a:r>
              <a:rPr lang="en-US" altLang="en-US" sz="2400" dirty="0" smtClean="0">
                <a:latin typeface="Arial" panose="020B0604020202020204" pitchFamily="34" charset="0"/>
                <a:cs typeface="Arial" panose="020B0604020202020204" pitchFamily="34" charset="0"/>
              </a:rPr>
              <a:t>Discussion of non-socialist (in the classical sense), post-capitalist possibilities. </a:t>
            </a:r>
            <a:endParaRPr lang="en-US" altLang="en-US" sz="24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5511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32286" y="5578728"/>
            <a:ext cx="8000957"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None/>
            </a:pPr>
            <a:r>
              <a:rPr lang="en-US" sz="2400" b="1" dirty="0" smtClean="0">
                <a:latin typeface="+mn-lt"/>
              </a:rPr>
              <a:t>GDP </a:t>
            </a:r>
            <a:r>
              <a:rPr lang="en-US" sz="2400" b="1" dirty="0">
                <a:latin typeface="+mn-lt"/>
              </a:rPr>
              <a:t>per Capita in Pioneering Capitalist Countries</a:t>
            </a:r>
            <a:endParaRPr lang="en-GB" sz="2400" dirty="0">
              <a:latin typeface="+mn-lt"/>
            </a:endParaRPr>
          </a:p>
          <a:p>
            <a:pPr algn="ctr">
              <a:buNone/>
            </a:pPr>
            <a:r>
              <a:rPr lang="en-US" sz="1800" dirty="0" smtClean="0">
                <a:latin typeface="+mn-lt"/>
              </a:rPr>
              <a:t>From </a:t>
            </a:r>
            <a:r>
              <a:rPr lang="en-US" sz="1800" dirty="0" err="1" smtClean="0">
                <a:latin typeface="+mn-lt"/>
              </a:rPr>
              <a:t>Maddison</a:t>
            </a:r>
            <a:r>
              <a:rPr lang="en-US" sz="1800" dirty="0" smtClean="0">
                <a:latin typeface="+mn-lt"/>
              </a:rPr>
              <a:t> </a:t>
            </a:r>
            <a:r>
              <a:rPr lang="en-US" sz="1800" dirty="0">
                <a:latin typeface="+mn-lt"/>
              </a:rPr>
              <a:t>(2007, p. 382). GDP (PPP) per capita in 1990 international dollars.</a:t>
            </a:r>
            <a:r>
              <a:rPr lang="en-US" altLang="en-US" sz="1800" dirty="0" smtClean="0">
                <a:latin typeface="+mn-lt"/>
                <a:cs typeface="Arial" panose="020B0604020202020204" pitchFamily="34" charset="0"/>
              </a:rPr>
              <a:t> </a:t>
            </a:r>
            <a:endParaRPr lang="en-US" altLang="en-US" sz="1800" dirty="0">
              <a:latin typeface="+mn-lt"/>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graphicFrame>
        <p:nvGraphicFramePr>
          <p:cNvPr id="7" name="Chart 6"/>
          <p:cNvGraphicFramePr/>
          <p:nvPr>
            <p:extLst>
              <p:ext uri="{D42A27DB-BD31-4B8C-83A1-F6EECF244321}">
                <p14:modId xmlns:p14="http://schemas.microsoft.com/office/powerpoint/2010/main" val="2128453845"/>
              </p:ext>
            </p:extLst>
          </p:nvPr>
        </p:nvGraphicFramePr>
        <p:xfrm>
          <a:off x="395536" y="692696"/>
          <a:ext cx="8405564"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642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9553" y="1556792"/>
            <a:ext cx="813690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4200"/>
              </a:spcBef>
              <a:buFontTx/>
              <a:buNone/>
            </a:pPr>
            <a:r>
              <a:rPr lang="en-US" sz="3000" dirty="0" smtClean="0">
                <a:latin typeface="Arial" panose="020B0604020202020204" pitchFamily="34" charset="0"/>
                <a:cs typeface="Arial" panose="020B0604020202020204" pitchFamily="34" charset="0"/>
              </a:rPr>
              <a:t>Western </a:t>
            </a:r>
            <a:r>
              <a:rPr lang="en-US" sz="3000" dirty="0">
                <a:latin typeface="Arial" panose="020B0604020202020204" pitchFamily="34" charset="0"/>
                <a:cs typeface="Arial" panose="020B0604020202020204" pitchFamily="34" charset="0"/>
              </a:rPr>
              <a:t>European GDP per capita was about </a:t>
            </a:r>
            <a:r>
              <a:rPr lang="en-US" sz="3000" u="sng" dirty="0">
                <a:latin typeface="Arial" panose="020B0604020202020204" pitchFamily="34" charset="0"/>
                <a:cs typeface="Arial" panose="020B0604020202020204" pitchFamily="34" charset="0"/>
              </a:rPr>
              <a:t>20 times larger</a:t>
            </a:r>
            <a:r>
              <a:rPr lang="en-US" sz="3000" dirty="0">
                <a:latin typeface="Arial" panose="020B0604020202020204" pitchFamily="34" charset="0"/>
                <a:cs typeface="Arial" panose="020B0604020202020204" pitchFamily="34" charset="0"/>
              </a:rPr>
              <a:t> in 2003 than it was in 1700. </a:t>
            </a:r>
            <a:endParaRPr lang="en-US" sz="3000" dirty="0" smtClean="0">
              <a:latin typeface="Arial" panose="020B0604020202020204" pitchFamily="34" charset="0"/>
              <a:cs typeface="Arial" panose="020B0604020202020204" pitchFamily="34" charset="0"/>
            </a:endParaRPr>
          </a:p>
          <a:p>
            <a:pPr>
              <a:spcBef>
                <a:spcPts val="4200"/>
              </a:spcBef>
              <a:buFontTx/>
              <a:buNone/>
            </a:pPr>
            <a:r>
              <a:rPr lang="en-US" sz="3000" dirty="0" smtClean="0">
                <a:latin typeface="Arial" panose="020B0604020202020204" pitchFamily="34" charset="0"/>
                <a:cs typeface="Arial" panose="020B0604020202020204" pitchFamily="34" charset="0"/>
              </a:rPr>
              <a:t>World </a:t>
            </a:r>
            <a:r>
              <a:rPr lang="en-US" sz="3000" dirty="0">
                <a:latin typeface="Arial" panose="020B0604020202020204" pitchFamily="34" charset="0"/>
                <a:cs typeface="Arial" panose="020B0604020202020204" pitchFamily="34" charset="0"/>
              </a:rPr>
              <a:t>GDP per capita in 2003 was about </a:t>
            </a:r>
            <a:r>
              <a:rPr lang="en-US" sz="3000" u="sng" dirty="0" smtClean="0">
                <a:latin typeface="Arial" panose="020B0604020202020204" pitchFamily="34" charset="0"/>
                <a:cs typeface="Arial" panose="020B0604020202020204" pitchFamily="34" charset="0"/>
              </a:rPr>
              <a:t>11 </a:t>
            </a:r>
            <a:r>
              <a:rPr lang="en-US" sz="3000" u="sng" dirty="0">
                <a:latin typeface="Arial" panose="020B0604020202020204" pitchFamily="34" charset="0"/>
                <a:cs typeface="Arial" panose="020B0604020202020204" pitchFamily="34" charset="0"/>
              </a:rPr>
              <a:t>times larger</a:t>
            </a:r>
            <a:r>
              <a:rPr lang="en-US" sz="3000" dirty="0">
                <a:latin typeface="Arial" panose="020B0604020202020204" pitchFamily="34" charset="0"/>
                <a:cs typeface="Arial" panose="020B0604020202020204" pitchFamily="34" charset="0"/>
              </a:rPr>
              <a:t> than it was in 1700. </a:t>
            </a:r>
            <a:endParaRPr lang="en-US" sz="3000" dirty="0" smtClean="0">
              <a:latin typeface="Arial" panose="020B0604020202020204" pitchFamily="34" charset="0"/>
              <a:cs typeface="Arial" panose="020B0604020202020204" pitchFamily="34" charset="0"/>
            </a:endParaRPr>
          </a:p>
          <a:p>
            <a:pPr>
              <a:spcBef>
                <a:spcPts val="4200"/>
              </a:spcBef>
              <a:buFontTx/>
              <a:buNone/>
            </a:pPr>
            <a:r>
              <a:rPr lang="en-US" sz="3000" dirty="0" smtClean="0">
                <a:latin typeface="Arial" panose="020B0604020202020204" pitchFamily="34" charset="0"/>
                <a:cs typeface="Arial" panose="020B0604020202020204" pitchFamily="34" charset="0"/>
              </a:rPr>
              <a:t>US </a:t>
            </a:r>
            <a:r>
              <a:rPr lang="en-US" sz="3000" dirty="0">
                <a:latin typeface="Arial" panose="020B0604020202020204" pitchFamily="34" charset="0"/>
                <a:cs typeface="Arial" panose="020B0604020202020204" pitchFamily="34" charset="0"/>
              </a:rPr>
              <a:t>GDP per capita in 2003 was about </a:t>
            </a:r>
            <a:r>
              <a:rPr lang="en-US" sz="3000" u="sng" dirty="0" smtClean="0">
                <a:latin typeface="Arial" panose="020B0604020202020204" pitchFamily="34" charset="0"/>
                <a:cs typeface="Arial" panose="020B0604020202020204" pitchFamily="34" charset="0"/>
              </a:rPr>
              <a:t>12 </a:t>
            </a:r>
            <a:r>
              <a:rPr lang="en-US" sz="3000" u="sng" dirty="0">
                <a:latin typeface="Arial" panose="020B0604020202020204" pitchFamily="34" charset="0"/>
                <a:cs typeface="Arial" panose="020B0604020202020204" pitchFamily="34" charset="0"/>
              </a:rPr>
              <a:t>times </a:t>
            </a:r>
            <a:r>
              <a:rPr lang="en-US" sz="3000" u="sng" dirty="0" smtClean="0">
                <a:latin typeface="Arial" panose="020B0604020202020204" pitchFamily="34" charset="0"/>
                <a:cs typeface="Arial" panose="020B0604020202020204" pitchFamily="34" charset="0"/>
              </a:rPr>
              <a:t>larger</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than it was in 1870. </a:t>
            </a:r>
            <a:endParaRPr lang="en-US" sz="30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873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79533" y="1485152"/>
            <a:ext cx="800095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FontTx/>
              <a:buNone/>
            </a:pPr>
            <a:r>
              <a:rPr lang="en-US" sz="2800" dirty="0" smtClean="0">
                <a:latin typeface="Arial" panose="020B0604020202020204" pitchFamily="34" charset="0"/>
                <a:cs typeface="Arial" panose="020B0604020202020204" pitchFamily="34" charset="0"/>
              </a:rPr>
              <a:t>But global </a:t>
            </a:r>
            <a:r>
              <a:rPr lang="en-US" sz="2800" dirty="0">
                <a:latin typeface="Arial" panose="020B0604020202020204" pitchFamily="34" charset="0"/>
                <a:cs typeface="Arial" panose="020B0604020202020204" pitchFamily="34" charset="0"/>
              </a:rPr>
              <a:t>growth since 1700 has seen a widening gap between rich and poor nations (</a:t>
            </a:r>
            <a:r>
              <a:rPr lang="en-US" sz="2800" b="1" dirty="0" err="1">
                <a:latin typeface="Arial" panose="020B0604020202020204" pitchFamily="34" charset="0"/>
                <a:cs typeface="Arial" panose="020B0604020202020204" pitchFamily="34" charset="0"/>
              </a:rPr>
              <a:t>Milanovic</a:t>
            </a:r>
            <a:r>
              <a:rPr lang="en-US" sz="2800" dirty="0">
                <a:latin typeface="Arial" panose="020B0604020202020204" pitchFamily="34" charset="0"/>
                <a:cs typeface="Arial" panose="020B0604020202020204" pitchFamily="34" charset="0"/>
              </a:rPr>
              <a:t> 2011</a:t>
            </a:r>
            <a:r>
              <a:rPr lang="en-US"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a:p>
            <a:pPr>
              <a:spcBef>
                <a:spcPts val="2400"/>
              </a:spcBef>
              <a:buFontTx/>
              <a:buNone/>
            </a:pPr>
            <a:r>
              <a:rPr lang="en-US" sz="2800" dirty="0" smtClean="0">
                <a:latin typeface="Arial" panose="020B0604020202020204" pitchFamily="34" charset="0"/>
                <a:cs typeface="Arial" panose="020B0604020202020204" pitchFamily="34" charset="0"/>
              </a:rPr>
              <a:t>But between </a:t>
            </a:r>
            <a:r>
              <a:rPr lang="en-US" sz="2800" dirty="0">
                <a:latin typeface="Arial" panose="020B0604020202020204" pitchFamily="34" charset="0"/>
                <a:cs typeface="Arial" panose="020B0604020202020204" pitchFamily="34" charset="0"/>
              </a:rPr>
              <a:t>1800 and 2000 life expectancy at birth rose from a global average of about 30 </a:t>
            </a:r>
            <a:r>
              <a:rPr lang="en-US" sz="2800" dirty="0" smtClean="0">
                <a:latin typeface="Arial" panose="020B0604020202020204" pitchFamily="34" charset="0"/>
                <a:cs typeface="Arial" panose="020B0604020202020204" pitchFamily="34" charset="0"/>
              </a:rPr>
              <a:t>years, </a:t>
            </a:r>
            <a:r>
              <a:rPr lang="en-US" sz="2800" dirty="0">
                <a:latin typeface="Arial" panose="020B0604020202020204" pitchFamily="34" charset="0"/>
                <a:cs typeface="Arial" panose="020B0604020202020204" pitchFamily="34" charset="0"/>
              </a:rPr>
              <a:t>to 67 </a:t>
            </a:r>
            <a:r>
              <a:rPr lang="en-US" sz="2800" dirty="0" smtClean="0">
                <a:latin typeface="Arial" panose="020B0604020202020204" pitchFamily="34" charset="0"/>
                <a:cs typeface="Arial" panose="020B0604020202020204" pitchFamily="34" charset="0"/>
              </a:rPr>
              <a:t>years … </a:t>
            </a:r>
          </a:p>
          <a:p>
            <a:pPr>
              <a:spcBef>
                <a:spcPts val="2400"/>
              </a:spcBef>
              <a:buFontTx/>
              <a:buNone/>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to more than 75 years in several developed countries (</a:t>
            </a:r>
            <a:r>
              <a:rPr lang="en-US" sz="2800" b="1" dirty="0">
                <a:latin typeface="Arial" panose="020B0604020202020204" pitchFamily="34" charset="0"/>
                <a:cs typeface="Arial" panose="020B0604020202020204" pitchFamily="34" charset="0"/>
              </a:rPr>
              <a:t>Riley</a:t>
            </a:r>
            <a:r>
              <a:rPr lang="en-US" sz="2800" dirty="0">
                <a:latin typeface="Arial" panose="020B0604020202020204" pitchFamily="34" charset="0"/>
                <a:cs typeface="Arial" panose="020B0604020202020204" pitchFamily="34" charset="0"/>
              </a:rPr>
              <a:t> 2001, </a:t>
            </a:r>
            <a:r>
              <a:rPr lang="en-US" sz="2800" b="1" dirty="0" err="1">
                <a:latin typeface="Arial" panose="020B0604020202020204" pitchFamily="34" charset="0"/>
                <a:cs typeface="Arial" panose="020B0604020202020204" pitchFamily="34" charset="0"/>
              </a:rPr>
              <a:t>Fogel</a:t>
            </a:r>
            <a:r>
              <a:rPr lang="en-US" sz="2800" dirty="0">
                <a:latin typeface="Arial" panose="020B0604020202020204" pitchFamily="34" charset="0"/>
                <a:cs typeface="Arial" panose="020B0604020202020204" pitchFamily="34" charset="0"/>
              </a:rPr>
              <a:t> 2004, </a:t>
            </a:r>
            <a:r>
              <a:rPr lang="en-US" sz="2800" b="1" dirty="0">
                <a:latin typeface="Arial" panose="020B0604020202020204" pitchFamily="34" charset="0"/>
                <a:cs typeface="Arial" panose="020B0604020202020204" pitchFamily="34" charset="0"/>
              </a:rPr>
              <a:t>Deaton</a:t>
            </a:r>
            <a:r>
              <a:rPr lang="en-US" sz="2800" dirty="0">
                <a:latin typeface="Arial" panose="020B0604020202020204" pitchFamily="34" charset="0"/>
                <a:cs typeface="Arial" panose="020B0604020202020204" pitchFamily="34" charset="0"/>
              </a:rPr>
              <a:t> 2013</a:t>
            </a:r>
            <a:r>
              <a:rPr lang="en-US" sz="2800" dirty="0" smtClean="0">
                <a:latin typeface="Arial" panose="020B0604020202020204" pitchFamily="34" charset="0"/>
                <a:cs typeface="Arial" panose="020B0604020202020204" pitchFamily="34" charset="0"/>
              </a:rPr>
              <a:t>). </a:t>
            </a:r>
            <a:endParaRPr lang="en-GB" altLang="en-US" sz="28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26</a:t>
            </a:r>
            <a:endParaRPr lang="en-US" sz="1400" dirty="0"/>
          </a:p>
        </p:txBody>
      </p:sp>
      <p:sp>
        <p:nvSpPr>
          <p:cNvPr id="8" name="Text Box 8"/>
          <p:cNvSpPr txBox="1">
            <a:spLocks noChangeArrowheads="1"/>
          </p:cNvSpPr>
          <p:nvPr/>
        </p:nvSpPr>
        <p:spPr bwMode="auto">
          <a:xfrm>
            <a:off x="395535" y="620688"/>
            <a:ext cx="698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1: Introduction, Institutions, &amp; Law</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0285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ecture">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andard Lec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Lecture</Template>
  <TotalTime>818</TotalTime>
  <Words>2008</Words>
  <Application>Microsoft Office PowerPoint</Application>
  <PresentationFormat>On-screen Show (4:3)</PresentationFormat>
  <Paragraphs>250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Standard Lecture</vt:lpstr>
      <vt:lpstr>Conceptualizing Capitalism Institutions, Evolution, Future</vt:lpstr>
      <vt:lpstr>Conceptualizing Capitalism Institutions, Evolution, Future</vt:lpstr>
      <vt:lpstr>Conceptualizing Capitalism Institutions, Evolution, Future</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Lecture</dc:title>
  <dc:creator>Hodgson</dc:creator>
  <cp:lastModifiedBy>Business School</cp:lastModifiedBy>
  <cp:revision>152</cp:revision>
  <cp:lastPrinted>1999-12-27T10:28:46Z</cp:lastPrinted>
  <dcterms:created xsi:type="dcterms:W3CDTF">2007-06-19T14:41:56Z</dcterms:created>
  <dcterms:modified xsi:type="dcterms:W3CDTF">2014-03-14T12:43:21Z</dcterms:modified>
</cp:coreProperties>
</file>